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7" r:id="rId2"/>
    <p:sldId id="259" r:id="rId3"/>
    <p:sldId id="261" r:id="rId4"/>
    <p:sldId id="263" r:id="rId5"/>
    <p:sldId id="265" r:id="rId6"/>
    <p:sldId id="267" r:id="rId7"/>
    <p:sldId id="269" r:id="rId8"/>
    <p:sldId id="271" r:id="rId9"/>
    <p:sldId id="287" r:id="rId10"/>
    <p:sldId id="273" r:id="rId11"/>
    <p:sldId id="275" r:id="rId12"/>
    <p:sldId id="277" r:id="rId13"/>
    <p:sldId id="279" r:id="rId14"/>
    <p:sldId id="284" r:id="rId15"/>
    <p:sldId id="283" r:id="rId16"/>
    <p:sldId id="285" r:id="rId17"/>
    <p:sldId id="282" r:id="rId18"/>
    <p:sldId id="281" r:id="rId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2E0F43D-08F3-4649-8546-06C7915B7828}" type="datetimeFigureOut">
              <a:rPr lang="en-US" smtClean="0"/>
              <a:pPr/>
              <a:t>6/20/2011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4FFFE10-6352-4680-A08A-2D002D37DAD3}"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IE" dirty="0" smtClean="0"/>
              <a:t>Natural supports, strengthening</a:t>
            </a:r>
            <a:r>
              <a:rPr lang="en-IE" baseline="0" dirty="0" smtClean="0"/>
              <a:t> </a:t>
            </a:r>
            <a:r>
              <a:rPr lang="en-IE" dirty="0" smtClean="0"/>
              <a:t>families,</a:t>
            </a:r>
            <a:r>
              <a:rPr lang="en-IE" baseline="0" dirty="0" smtClean="0"/>
              <a:t> building community, hospitality</a:t>
            </a:r>
            <a:endParaRPr lang="en-US" dirty="0"/>
          </a:p>
        </p:txBody>
      </p:sp>
      <p:sp>
        <p:nvSpPr>
          <p:cNvPr id="4" name="Slide Number Placeholder 3"/>
          <p:cNvSpPr>
            <a:spLocks noGrp="1"/>
          </p:cNvSpPr>
          <p:nvPr>
            <p:ph type="sldNum" sz="quarter" idx="10"/>
          </p:nvPr>
        </p:nvSpPr>
        <p:spPr/>
        <p:txBody>
          <a:bodyPr/>
          <a:lstStyle/>
          <a:p>
            <a:fld id="{04FFFE10-6352-4680-A08A-2D002D37DAD3}" type="slidenum">
              <a:rPr lang="en-US" smtClean="0"/>
              <a:pPr/>
              <a:t>4</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4FFFE10-6352-4680-A08A-2D002D37DAD3}" type="slidenum">
              <a:rPr lang="en-US" smtClean="0"/>
              <a:pPr/>
              <a:t>17</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4FFFE10-6352-4680-A08A-2D002D37DAD3}" type="slidenum">
              <a:rPr lang="en-US" smtClean="0"/>
              <a:pPr/>
              <a:t>18</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111DE13-A2D8-4D85-9062-918CB8C0DCFB}" type="datetimeFigureOut">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11DE13-A2D8-4D85-9062-918CB8C0DCFB}" type="datetimeFigureOut">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11DE13-A2D8-4D85-9062-918CB8C0DCFB}" type="datetimeFigureOut">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111DE13-A2D8-4D85-9062-918CB8C0DCFB}" type="datetimeFigureOut">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111DE13-A2D8-4D85-9062-918CB8C0DCFB}" type="datetimeFigureOut">
              <a:rPr lang="en-US" smtClean="0"/>
              <a:pPr/>
              <a:t>6/20/2011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111DE13-A2D8-4D85-9062-918CB8C0DCFB}" type="datetimeFigureOut">
              <a:rPr lang="en-US" smtClean="0"/>
              <a:pPr/>
              <a:t>6/20/2011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111DE13-A2D8-4D85-9062-918CB8C0DCFB}" type="datetimeFigureOut">
              <a:rPr lang="en-US" smtClean="0"/>
              <a:pPr/>
              <a:t>6/20/2011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111DE13-A2D8-4D85-9062-918CB8C0DCFB}" type="datetimeFigureOut">
              <a:rPr lang="en-US" smtClean="0"/>
              <a:pPr/>
              <a:t>6/20/2011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111DE13-A2D8-4D85-9062-918CB8C0DCFB}" type="datetimeFigureOut">
              <a:rPr lang="en-US" smtClean="0"/>
              <a:pPr/>
              <a:t>6/20/2011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11DE13-A2D8-4D85-9062-918CB8C0DCFB}" type="datetimeFigureOut">
              <a:rPr lang="en-US" smtClean="0"/>
              <a:pPr/>
              <a:t>6/20/2011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111DE13-A2D8-4D85-9062-918CB8C0DCFB}" type="datetimeFigureOut">
              <a:rPr lang="en-US" smtClean="0"/>
              <a:pPr/>
              <a:t>6/20/2011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9AA52A8-0C22-49BF-9282-71536D31ED4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11DE13-A2D8-4D85-9062-918CB8C0DCFB}" type="datetimeFigureOut">
              <a:rPr lang="en-US" smtClean="0"/>
              <a:pPr/>
              <a:t>6/20/2011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9AA52A8-0C22-49BF-9282-71536D31ED4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4.wmf"/></Relationships>
</file>

<file path=ppt/slides/_rels/slide18.xml.rels><?xml version="1.0" encoding="UTF-8" standalone="yes"?>
<Relationships xmlns="http://schemas.openxmlformats.org/package/2006/relationships"><Relationship Id="rId3" Type="http://schemas.openxmlformats.org/officeDocument/2006/relationships/hyperlink" Target="mailto:leap@ireland.com"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3"/>
          <p:cNvSpPr>
            <a:spLocks noGrp="1" noChangeArrowheads="1"/>
          </p:cNvSpPr>
          <p:nvPr>
            <p:ph type="subTitle" idx="1"/>
          </p:nvPr>
        </p:nvSpPr>
        <p:spPr>
          <a:xfrm>
            <a:off x="395288" y="2852738"/>
            <a:ext cx="8280400" cy="3671887"/>
          </a:xfrm>
        </p:spPr>
        <p:txBody>
          <a:bodyPr>
            <a:normAutofit fontScale="92500" lnSpcReduction="20000"/>
          </a:bodyPr>
          <a:lstStyle/>
          <a:p>
            <a:pPr eaLnBrk="1" hangingPunct="1"/>
            <a:r>
              <a:rPr lang="en-GB" sz="2800" b="1" dirty="0" smtClean="0">
                <a:solidFill>
                  <a:srgbClr val="CC0066"/>
                </a:solidFill>
                <a:latin typeface="Century Gothic" pitchFamily="34" charset="0"/>
              </a:rPr>
              <a:t>Leading, </a:t>
            </a:r>
            <a:r>
              <a:rPr lang="en-GB" sz="2800" b="1" dirty="0" smtClean="0">
                <a:solidFill>
                  <a:srgbClr val="996633"/>
                </a:solidFill>
                <a:latin typeface="Century Gothic" pitchFamily="34" charset="0"/>
              </a:rPr>
              <a:t>Educating,</a:t>
            </a:r>
            <a:r>
              <a:rPr lang="en-GB" sz="2800" b="1" dirty="0" smtClean="0">
                <a:solidFill>
                  <a:srgbClr val="CC0066"/>
                </a:solidFill>
                <a:latin typeface="Century Gothic" pitchFamily="34" charset="0"/>
              </a:rPr>
              <a:t> Advocating, </a:t>
            </a:r>
            <a:r>
              <a:rPr lang="en-GB" sz="2800" b="1" dirty="0" smtClean="0">
                <a:solidFill>
                  <a:srgbClr val="996633"/>
                </a:solidFill>
                <a:latin typeface="Century Gothic" pitchFamily="34" charset="0"/>
              </a:rPr>
              <a:t>Planning </a:t>
            </a:r>
          </a:p>
          <a:p>
            <a:pPr eaLnBrk="1" hangingPunct="1"/>
            <a:r>
              <a:rPr lang="en-GB" sz="2800" b="1" dirty="0" smtClean="0">
                <a:solidFill>
                  <a:srgbClr val="996633"/>
                </a:solidFill>
                <a:latin typeface="Century Gothic" pitchFamily="34" charset="0"/>
              </a:rPr>
              <a:t>for people with Autism and Intellectual Disabilities and their Families </a:t>
            </a:r>
          </a:p>
          <a:p>
            <a:pPr eaLnBrk="1" hangingPunct="1"/>
            <a:endParaRPr lang="en-GB" sz="2800" b="1" dirty="0" smtClean="0">
              <a:solidFill>
                <a:srgbClr val="996633"/>
              </a:solidFill>
              <a:latin typeface="Century Gothic" pitchFamily="34" charset="0"/>
            </a:endParaRPr>
          </a:p>
          <a:p>
            <a:pPr eaLnBrk="1" hangingPunct="1"/>
            <a:r>
              <a:rPr lang="en-GB" sz="2400" b="1" dirty="0" smtClean="0">
                <a:solidFill>
                  <a:srgbClr val="996633"/>
                </a:solidFill>
                <a:latin typeface="Century Gothic" pitchFamily="34" charset="0"/>
              </a:rPr>
              <a:t>Presentation : Stories That Make us Stronger</a:t>
            </a:r>
          </a:p>
          <a:p>
            <a:pPr eaLnBrk="1" hangingPunct="1"/>
            <a:r>
              <a:rPr lang="en-GB" sz="2400" b="1" dirty="0" smtClean="0">
                <a:solidFill>
                  <a:srgbClr val="996633"/>
                </a:solidFill>
                <a:latin typeface="Century Gothic" pitchFamily="34" charset="0"/>
              </a:rPr>
              <a:t>Rachel Cassen</a:t>
            </a:r>
          </a:p>
          <a:p>
            <a:pPr eaLnBrk="1" hangingPunct="1"/>
            <a:endParaRPr lang="en-GB" sz="2400" b="1" dirty="0" smtClean="0">
              <a:solidFill>
                <a:srgbClr val="996633"/>
              </a:solidFill>
              <a:latin typeface="Century Gothic" pitchFamily="34" charset="0"/>
            </a:endParaRPr>
          </a:p>
          <a:p>
            <a:pPr eaLnBrk="1" hangingPunct="1"/>
            <a:r>
              <a:rPr lang="en-GB" sz="2000" b="1" dirty="0" smtClean="0">
                <a:solidFill>
                  <a:srgbClr val="996633"/>
                </a:solidFill>
                <a:latin typeface="Century Gothic" pitchFamily="34" charset="0"/>
              </a:rPr>
              <a:t>National Federation of Voluntary Bodies  </a:t>
            </a:r>
          </a:p>
          <a:p>
            <a:pPr eaLnBrk="1" hangingPunct="1"/>
            <a:r>
              <a:rPr lang="en-GB" sz="2000" b="1" dirty="0" smtClean="0">
                <a:solidFill>
                  <a:srgbClr val="996633"/>
                </a:solidFill>
                <a:latin typeface="Century Gothic" pitchFamily="34" charset="0"/>
              </a:rPr>
              <a:t>Glenroyal Hotel, Maynooth</a:t>
            </a:r>
          </a:p>
          <a:p>
            <a:pPr eaLnBrk="1" hangingPunct="1"/>
            <a:r>
              <a:rPr lang="en-GB" sz="2000" b="1" dirty="0" smtClean="0">
                <a:solidFill>
                  <a:srgbClr val="996633"/>
                </a:solidFill>
                <a:latin typeface="Century Gothic" pitchFamily="34" charset="0"/>
              </a:rPr>
              <a:t>June 23rd 2011</a:t>
            </a:r>
          </a:p>
          <a:p>
            <a:pPr eaLnBrk="1" hangingPunct="1"/>
            <a:endParaRPr lang="en-GB" sz="2800" dirty="0" smtClean="0">
              <a:solidFill>
                <a:srgbClr val="996633"/>
              </a:solidFill>
              <a:latin typeface="Century Gothic" pitchFamily="34" charset="0"/>
            </a:endParaRPr>
          </a:p>
          <a:p>
            <a:pPr eaLnBrk="1" hangingPunct="1"/>
            <a:endParaRPr lang="en-US" sz="2400" dirty="0" smtClean="0">
              <a:solidFill>
                <a:srgbClr val="CC0066"/>
              </a:solidFill>
              <a:latin typeface="Century Gothic" pitchFamily="34" charset="0"/>
            </a:endParaRPr>
          </a:p>
        </p:txBody>
      </p:sp>
      <p:pic>
        <p:nvPicPr>
          <p:cNvPr id="2051" name="Picture 11"/>
          <p:cNvPicPr>
            <a:picLocks noChangeAspect="1" noChangeArrowheads="1"/>
          </p:cNvPicPr>
          <p:nvPr/>
        </p:nvPicPr>
        <p:blipFill>
          <a:blip r:embed="rId2"/>
          <a:srcRect/>
          <a:stretch>
            <a:fillRect/>
          </a:stretch>
        </p:blipFill>
        <p:spPr bwMode="auto">
          <a:xfrm>
            <a:off x="1908175" y="549275"/>
            <a:ext cx="5545138" cy="22320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Content Placeholder 2"/>
          <p:cNvSpPr>
            <a:spLocks noGrp="1"/>
          </p:cNvSpPr>
          <p:nvPr>
            <p:ph idx="1"/>
          </p:nvPr>
        </p:nvSpPr>
        <p:spPr/>
        <p:txBody>
          <a:bodyPr/>
          <a:lstStyle/>
          <a:p>
            <a:r>
              <a:rPr lang="en-IE" sz="2000" dirty="0" smtClean="0"/>
              <a:t>Our workshops and programmes also compliment succession planning, giving families the opportunity to reflect on how to negotiate with service providers more effectively.  </a:t>
            </a:r>
          </a:p>
          <a:p>
            <a:endParaRPr lang="en-IE" sz="2000" dirty="0" smtClean="0"/>
          </a:p>
          <a:p>
            <a:r>
              <a:rPr lang="en-IE" sz="2000" dirty="0" smtClean="0"/>
              <a:t>Our workshops and programmes give parents opportunities to up skill in the areas of communication and problem solving, developing networks, developing circles of support and influence, planning and negotiating with services for the best possible outcomes.</a:t>
            </a:r>
          </a:p>
          <a:p>
            <a:endParaRPr lang="en-IE" sz="4000" dirty="0" smtClean="0"/>
          </a:p>
          <a:p>
            <a:endParaRPr lang="en-IE" dirty="0" smtClean="0"/>
          </a:p>
        </p:txBody>
      </p:sp>
      <p:pic>
        <p:nvPicPr>
          <p:cNvPr id="16387"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Content Placeholder 2"/>
          <p:cNvSpPr>
            <a:spLocks noGrp="1"/>
          </p:cNvSpPr>
          <p:nvPr>
            <p:ph idx="1"/>
          </p:nvPr>
        </p:nvSpPr>
        <p:spPr>
          <a:xfrm>
            <a:off x="468313" y="1052513"/>
            <a:ext cx="8229600" cy="5030787"/>
          </a:xfrm>
        </p:spPr>
        <p:txBody>
          <a:bodyPr/>
          <a:lstStyle/>
          <a:p>
            <a:r>
              <a:rPr lang="en-IE" sz="2000" dirty="0" smtClean="0"/>
              <a:t>The workshops and the programmes focus on outcomes that promote community presence based on choice and preferences, valued social roles, the contribution of people with a disability and promoting community capacity to support people with disabilities.</a:t>
            </a:r>
          </a:p>
          <a:p>
            <a:pPr>
              <a:buFontTx/>
              <a:buNone/>
            </a:pPr>
            <a:endParaRPr lang="en-IE" sz="2000" dirty="0" smtClean="0"/>
          </a:p>
          <a:p>
            <a:r>
              <a:rPr lang="en-IE" sz="2000" dirty="0" smtClean="0"/>
              <a:t>The families support other families and people with disabilities to plan a desirable future and design actions to move toward that future.   By having family facilitators assisting other families in the process of person centred planning, people feel supported, they feel secure in sharing their dreams and have confidence in the skills of the facilitator.  </a:t>
            </a:r>
          </a:p>
          <a:p>
            <a:endParaRPr lang="en-IE" sz="2000" dirty="0" smtClean="0"/>
          </a:p>
          <a:p>
            <a:r>
              <a:rPr lang="en-IE" sz="2000" dirty="0" smtClean="0"/>
              <a:t>Parents feel empowered by the process and have more hope and certainty for the future.</a:t>
            </a:r>
          </a:p>
          <a:p>
            <a:endParaRPr lang="en-IE" sz="1800" dirty="0" smtClean="0"/>
          </a:p>
          <a:p>
            <a:endParaRPr lang="en-IE" sz="1800" dirty="0" smtClean="0"/>
          </a:p>
        </p:txBody>
      </p:sp>
      <p:pic>
        <p:nvPicPr>
          <p:cNvPr id="17411" name="Picture 3"/>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p:cNvSpPr>
            <a:spLocks noGrp="1"/>
          </p:cNvSpPr>
          <p:nvPr>
            <p:ph idx="1"/>
          </p:nvPr>
        </p:nvSpPr>
        <p:spPr>
          <a:xfrm>
            <a:off x="457200" y="1052513"/>
            <a:ext cx="8229600" cy="5073650"/>
          </a:xfrm>
        </p:spPr>
        <p:txBody>
          <a:bodyPr/>
          <a:lstStyle/>
          <a:p>
            <a:pPr algn="just"/>
            <a:r>
              <a:rPr lang="en-IE" sz="2000" dirty="0" smtClean="0"/>
              <a:t>Parents are best supported by others who have had similar life experiences.  When parents stand beside each other it enables them to increase their confidence and problem solving abilities and support each other to meet their children's needs and their own needs.  </a:t>
            </a:r>
          </a:p>
          <a:p>
            <a:pPr algn="just">
              <a:buFontTx/>
              <a:buNone/>
            </a:pPr>
            <a:endParaRPr lang="en-IE" sz="2000" dirty="0" smtClean="0"/>
          </a:p>
          <a:p>
            <a:pPr algn="just"/>
            <a:r>
              <a:rPr lang="en-IE" sz="2000" dirty="0" smtClean="0"/>
              <a:t> Modelling personal values and skills is a very powerful way for parents to increase their own and other parents personal strengths and resilience.</a:t>
            </a:r>
          </a:p>
          <a:p>
            <a:pPr algn="just"/>
            <a:endParaRPr lang="en-IE" sz="2000" dirty="0" smtClean="0"/>
          </a:p>
          <a:p>
            <a:pPr algn="just"/>
            <a:r>
              <a:rPr lang="en-IE" sz="2000" dirty="0" smtClean="0"/>
              <a:t>Families become their own agents and are enabled to work in partnership with service providers, create awareness in their community of the needs of people with disabilities, and work in collaboration with other disability organisations, service providers, state agencies and policymakers.</a:t>
            </a:r>
          </a:p>
          <a:p>
            <a:endParaRPr lang="en-IE" sz="1800" dirty="0" smtClean="0"/>
          </a:p>
          <a:p>
            <a:endParaRPr lang="en-IE" sz="1800" dirty="0" smtClean="0"/>
          </a:p>
          <a:p>
            <a:endParaRPr lang="en-IE" sz="2000" dirty="0" smtClean="0"/>
          </a:p>
        </p:txBody>
      </p:sp>
      <p:pic>
        <p:nvPicPr>
          <p:cNvPr id="18435" name="Picture 3"/>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p:cNvSpPr>
            <a:spLocks noGrp="1"/>
          </p:cNvSpPr>
          <p:nvPr>
            <p:ph idx="1"/>
          </p:nvPr>
        </p:nvSpPr>
        <p:spPr>
          <a:xfrm>
            <a:off x="457200" y="908050"/>
            <a:ext cx="8229600" cy="5218113"/>
          </a:xfrm>
        </p:spPr>
        <p:txBody>
          <a:bodyPr/>
          <a:lstStyle/>
          <a:p>
            <a:pPr algn="just"/>
            <a:r>
              <a:rPr lang="en-IE" sz="2000" dirty="0" smtClean="0"/>
              <a:t>Research tells us that when families are part of the planning for the future it increases personal strengths and resilience, prevents isolation and enables social inclusion.  </a:t>
            </a:r>
          </a:p>
          <a:p>
            <a:pPr algn="just">
              <a:buNone/>
            </a:pPr>
            <a:r>
              <a:rPr lang="en-IE" sz="2000" dirty="0" smtClean="0"/>
              <a:t/>
            </a:r>
            <a:br>
              <a:rPr lang="en-IE" sz="2000" dirty="0" smtClean="0"/>
            </a:br>
            <a:r>
              <a:rPr lang="en-IE" sz="2000" dirty="0" smtClean="0"/>
              <a:t/>
            </a:r>
            <a:br>
              <a:rPr lang="en-IE" sz="2000" dirty="0" smtClean="0"/>
            </a:br>
            <a:endParaRPr lang="en-IE" sz="2000" dirty="0" smtClean="0"/>
          </a:p>
          <a:p>
            <a:pPr algn="just"/>
            <a:r>
              <a:rPr lang="en-IE" sz="2000" dirty="0" smtClean="0"/>
              <a:t>When people are valued for who they are and what they can contribute they are less likely to suffer from depression or other mental illness.  </a:t>
            </a:r>
          </a:p>
          <a:p>
            <a:pPr algn="just">
              <a:buNone/>
            </a:pPr>
            <a:r>
              <a:rPr lang="en-IE" sz="2000" dirty="0" smtClean="0"/>
              <a:t/>
            </a:r>
            <a:br>
              <a:rPr lang="en-IE" sz="2000" dirty="0" smtClean="0"/>
            </a:br>
            <a:r>
              <a:rPr lang="en-IE" sz="2000" dirty="0" smtClean="0"/>
              <a:t/>
            </a:r>
            <a:br>
              <a:rPr lang="en-IE" sz="2000" dirty="0" smtClean="0"/>
            </a:br>
            <a:endParaRPr lang="en-IE" sz="2000" dirty="0" smtClean="0"/>
          </a:p>
          <a:p>
            <a:pPr algn="just"/>
            <a:r>
              <a:rPr lang="en-IE" sz="2000" dirty="0" smtClean="0"/>
              <a:t> Family members can become contributors as they are enabled to stay in employment or return to employment, therefore needing less financial subsistence from the state.</a:t>
            </a:r>
          </a:p>
          <a:p>
            <a:pPr algn="just">
              <a:buFontTx/>
              <a:buNone/>
            </a:pPr>
            <a:endParaRPr lang="en-IE" sz="2000" dirty="0" smtClean="0"/>
          </a:p>
          <a:p>
            <a:pPr algn="just">
              <a:buFontTx/>
              <a:buNone/>
            </a:pPr>
            <a:endParaRPr lang="en-IE" sz="2000" dirty="0" smtClean="0"/>
          </a:p>
          <a:p>
            <a:pPr algn="just">
              <a:buFontTx/>
              <a:buNone/>
            </a:pPr>
            <a:endParaRPr lang="en-IE" sz="2000" dirty="0" smtClean="0"/>
          </a:p>
          <a:p>
            <a:endParaRPr lang="en-IE" sz="1800" dirty="0" smtClean="0"/>
          </a:p>
        </p:txBody>
      </p:sp>
      <p:pic>
        <p:nvPicPr>
          <p:cNvPr id="19459"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Strengthening Families</a:t>
            </a:r>
            <a:endParaRPr lang="en-US" sz="2800" dirty="0"/>
          </a:p>
        </p:txBody>
      </p:sp>
      <p:sp>
        <p:nvSpPr>
          <p:cNvPr id="3" name="Content Placeholder 2"/>
          <p:cNvSpPr>
            <a:spLocks noGrp="1"/>
          </p:cNvSpPr>
          <p:nvPr>
            <p:ph sz="half" idx="1"/>
          </p:nvPr>
        </p:nvSpPr>
        <p:spPr/>
        <p:txBody>
          <a:bodyPr>
            <a:normAutofit/>
          </a:bodyPr>
          <a:lstStyle/>
          <a:p>
            <a:r>
              <a:rPr lang="en-IE" sz="2400" dirty="0" smtClean="0"/>
              <a:t>Family members are the natural advocates for their relative with a disability.</a:t>
            </a:r>
            <a:br>
              <a:rPr lang="en-IE" sz="2400" dirty="0" smtClean="0"/>
            </a:br>
            <a:endParaRPr lang="en-IE" sz="2400" dirty="0" smtClean="0"/>
          </a:p>
          <a:p>
            <a:r>
              <a:rPr lang="en-IE" sz="2400" dirty="0" smtClean="0"/>
              <a:t>We are the experts in our own experience.  </a:t>
            </a:r>
          </a:p>
          <a:p>
            <a:endParaRPr lang="en-IE" sz="2400" dirty="0" smtClean="0"/>
          </a:p>
          <a:p>
            <a:r>
              <a:rPr lang="en-IE" sz="2400" dirty="0" smtClean="0"/>
              <a:t>We witness our loved ones struggle for acceptance and know the barriers that they face.  </a:t>
            </a:r>
          </a:p>
          <a:p>
            <a:endParaRPr lang="en-US" dirty="0"/>
          </a:p>
        </p:txBody>
      </p:sp>
      <p:sp>
        <p:nvSpPr>
          <p:cNvPr id="4" name="Content Placeholder 3"/>
          <p:cNvSpPr>
            <a:spLocks noGrp="1"/>
          </p:cNvSpPr>
          <p:nvPr>
            <p:ph sz="half" idx="2"/>
          </p:nvPr>
        </p:nvSpPr>
        <p:spPr>
          <a:xfrm>
            <a:off x="4643438" y="1785926"/>
            <a:ext cx="4038600" cy="4525963"/>
          </a:xfrm>
        </p:spPr>
        <p:txBody>
          <a:bodyPr>
            <a:normAutofit/>
          </a:bodyPr>
          <a:lstStyle/>
          <a:p>
            <a:r>
              <a:rPr lang="en-IE" sz="2400" dirty="0" smtClean="0"/>
              <a:t>These barriers are often services that sabotage family well being.  </a:t>
            </a:r>
            <a:br>
              <a:rPr lang="en-IE" sz="2400" dirty="0" smtClean="0"/>
            </a:br>
            <a:endParaRPr lang="en-IE" sz="2400" dirty="0" smtClean="0"/>
          </a:p>
          <a:p>
            <a:r>
              <a:rPr lang="en-IE" sz="2400" dirty="0" smtClean="0"/>
              <a:t>Services do not intend to sabotage family well being, they do not set out in the morning to do this.</a:t>
            </a:r>
          </a:p>
          <a:p>
            <a:endParaRPr lang="en-US" dirty="0"/>
          </a:p>
        </p:txBody>
      </p:sp>
      <p:pic>
        <p:nvPicPr>
          <p:cNvPr id="5"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Time to reflect</a:t>
            </a:r>
            <a:endParaRPr lang="en-US" sz="2800" dirty="0"/>
          </a:p>
        </p:txBody>
      </p:sp>
      <p:sp>
        <p:nvSpPr>
          <p:cNvPr id="3" name="Content Placeholder 2"/>
          <p:cNvSpPr>
            <a:spLocks noGrp="1"/>
          </p:cNvSpPr>
          <p:nvPr>
            <p:ph sz="half" idx="1"/>
          </p:nvPr>
        </p:nvSpPr>
        <p:spPr/>
        <p:txBody>
          <a:bodyPr>
            <a:normAutofit/>
          </a:bodyPr>
          <a:lstStyle/>
          <a:p>
            <a:r>
              <a:rPr lang="en-IE" sz="2400" dirty="0" smtClean="0"/>
              <a:t>But often this is the unintended negative consequence of service involvement in family lives.</a:t>
            </a:r>
            <a:br>
              <a:rPr lang="en-IE" sz="2400" dirty="0" smtClean="0"/>
            </a:br>
            <a:endParaRPr lang="en-IE" sz="2400" dirty="0" smtClean="0"/>
          </a:p>
          <a:p>
            <a:r>
              <a:rPr lang="en-IE" sz="2400" dirty="0" smtClean="0"/>
              <a:t>(Or what Carl Dunst calls the response costs for seeking and accepting help).</a:t>
            </a:r>
          </a:p>
          <a:p>
            <a:endParaRPr lang="en-IE" sz="2400" dirty="0" smtClean="0"/>
          </a:p>
        </p:txBody>
      </p:sp>
      <p:sp>
        <p:nvSpPr>
          <p:cNvPr id="4" name="Content Placeholder 3"/>
          <p:cNvSpPr>
            <a:spLocks noGrp="1"/>
          </p:cNvSpPr>
          <p:nvPr>
            <p:ph sz="half" idx="2"/>
          </p:nvPr>
        </p:nvSpPr>
        <p:spPr/>
        <p:txBody>
          <a:bodyPr>
            <a:normAutofit/>
          </a:bodyPr>
          <a:lstStyle/>
          <a:p>
            <a:r>
              <a:rPr lang="en-IE" sz="2400" dirty="0" smtClean="0"/>
              <a:t>Families frequently enter services at times of great stress in their lives.</a:t>
            </a:r>
          </a:p>
          <a:p>
            <a:r>
              <a:rPr lang="en-IE" sz="2400" dirty="0" smtClean="0"/>
              <a:t>Families who come to Leap events have usually reflected on service outcomes and are at a point where they wish to go in a different direction </a:t>
            </a:r>
            <a:endParaRPr lang="en-US" sz="2400" dirty="0"/>
          </a:p>
        </p:txBody>
      </p:sp>
      <p:pic>
        <p:nvPicPr>
          <p:cNvPr id="6"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E" sz="2800" dirty="0" smtClean="0"/>
              <a:t>Stories that make us stronger</a:t>
            </a:r>
            <a:endParaRPr lang="en-US" sz="2800" dirty="0"/>
          </a:p>
        </p:txBody>
      </p:sp>
      <p:sp>
        <p:nvSpPr>
          <p:cNvPr id="3" name="Content Placeholder 2"/>
          <p:cNvSpPr>
            <a:spLocks noGrp="1"/>
          </p:cNvSpPr>
          <p:nvPr>
            <p:ph sz="half" idx="1"/>
          </p:nvPr>
        </p:nvSpPr>
        <p:spPr/>
        <p:txBody>
          <a:bodyPr>
            <a:normAutofit fontScale="70000" lnSpcReduction="20000"/>
          </a:bodyPr>
          <a:lstStyle/>
          <a:p>
            <a:r>
              <a:rPr lang="en-IE" dirty="0" smtClean="0"/>
              <a:t>In the Leap workshops we attempt to create a safe place for families to allow new stories to emerge.</a:t>
            </a:r>
            <a:br>
              <a:rPr lang="en-IE" dirty="0" smtClean="0"/>
            </a:br>
            <a:endParaRPr lang="en-IE" dirty="0" smtClean="0"/>
          </a:p>
          <a:p>
            <a:r>
              <a:rPr lang="en-IE" dirty="0" smtClean="0"/>
              <a:t>These are the stories that make us stronger. </a:t>
            </a:r>
            <a:br>
              <a:rPr lang="en-IE" dirty="0" smtClean="0"/>
            </a:br>
            <a:endParaRPr lang="en-IE" dirty="0" smtClean="0"/>
          </a:p>
          <a:p>
            <a:r>
              <a:rPr lang="en-IE" dirty="0" smtClean="0"/>
              <a:t>Stories that imagine what a Good Life for our family member with a disability would look like. </a:t>
            </a:r>
            <a:r>
              <a:rPr lang="en-IE" dirty="0" smtClean="0"/>
              <a:t/>
            </a:r>
            <a:br>
              <a:rPr lang="en-IE" dirty="0" smtClean="0"/>
            </a:br>
            <a:endParaRPr lang="en-IE" dirty="0" smtClean="0"/>
          </a:p>
          <a:p>
            <a:r>
              <a:rPr lang="en-IE" dirty="0" smtClean="0"/>
              <a:t>These stories give us back our own lives too and allow us to inhabit the present with less fear for the future.</a:t>
            </a:r>
            <a:endParaRPr lang="en-US" dirty="0"/>
          </a:p>
        </p:txBody>
      </p:sp>
      <p:sp>
        <p:nvSpPr>
          <p:cNvPr id="4" name="Content Placeholder 3"/>
          <p:cNvSpPr>
            <a:spLocks noGrp="1"/>
          </p:cNvSpPr>
          <p:nvPr>
            <p:ph sz="half" idx="2"/>
          </p:nvPr>
        </p:nvSpPr>
        <p:spPr/>
        <p:txBody>
          <a:bodyPr>
            <a:normAutofit fontScale="70000" lnSpcReduction="20000"/>
          </a:bodyPr>
          <a:lstStyle/>
          <a:p>
            <a:r>
              <a:rPr lang="en-IE" dirty="0" smtClean="0"/>
              <a:t>Families may not always agree and there will always be different points of view based on personality, family values culture, etc</a:t>
            </a:r>
            <a:r>
              <a:rPr lang="en-IE" dirty="0" smtClean="0"/>
              <a:t>.</a:t>
            </a:r>
            <a:br>
              <a:rPr lang="en-IE" dirty="0" smtClean="0"/>
            </a:br>
            <a:endParaRPr lang="en-IE" dirty="0" smtClean="0"/>
          </a:p>
          <a:p>
            <a:r>
              <a:rPr lang="en-IE" dirty="0" smtClean="0"/>
              <a:t>But families supporting each other allows family voices to emerge and enables people to learn from one another's experience and perspective</a:t>
            </a:r>
            <a:r>
              <a:rPr lang="en-IE" dirty="0" smtClean="0"/>
              <a:t>.</a:t>
            </a:r>
            <a:br>
              <a:rPr lang="en-IE" dirty="0" smtClean="0"/>
            </a:br>
            <a:endParaRPr lang="en-IE" dirty="0" smtClean="0"/>
          </a:p>
          <a:p>
            <a:r>
              <a:rPr lang="en-IE" dirty="0" smtClean="0"/>
              <a:t> and to begin to see the resources that exist when they begin to look in ordinary places.</a:t>
            </a:r>
          </a:p>
          <a:p>
            <a:endParaRPr lang="en-IE" dirty="0" smtClean="0"/>
          </a:p>
          <a:p>
            <a:pPr>
              <a:buNone/>
            </a:pPr>
            <a:endParaRPr lang="en-US" dirty="0"/>
          </a:p>
        </p:txBody>
      </p:sp>
      <p:pic>
        <p:nvPicPr>
          <p:cNvPr id="5"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IE" sz="3200" dirty="0" smtClean="0"/>
              <a:t/>
            </a:r>
            <a:br>
              <a:rPr lang="en-IE" sz="3200" dirty="0" smtClean="0"/>
            </a:br>
            <a:r>
              <a:rPr lang="en-IE" sz="3200" dirty="0" smtClean="0"/>
              <a:t>There are no clear Pathways</a:t>
            </a:r>
            <a:endParaRPr lang="en-US" sz="3200" dirty="0"/>
          </a:p>
        </p:txBody>
      </p:sp>
      <p:sp>
        <p:nvSpPr>
          <p:cNvPr id="3" name="Subtitle 2"/>
          <p:cNvSpPr>
            <a:spLocks noGrp="1"/>
          </p:cNvSpPr>
          <p:nvPr>
            <p:ph type="subTitle" idx="1"/>
          </p:nvPr>
        </p:nvSpPr>
        <p:spPr/>
        <p:txBody>
          <a:bodyPr/>
          <a:lstStyle/>
          <a:p>
            <a:r>
              <a:rPr lang="en-IE" dirty="0" smtClean="0"/>
              <a:t>“We make the Path by Walking”</a:t>
            </a:r>
          </a:p>
          <a:p>
            <a:pPr algn="r"/>
            <a:r>
              <a:rPr lang="en-IE" dirty="0" smtClean="0"/>
              <a:t>Paolo Freire</a:t>
            </a:r>
            <a:endParaRPr lang="en-US" dirty="0"/>
          </a:p>
        </p:txBody>
      </p:sp>
      <p:pic>
        <p:nvPicPr>
          <p:cNvPr id="4" name="Picture 3"/>
          <p:cNvPicPr>
            <a:picLocks noChangeAspect="1" noChangeArrowheads="1"/>
          </p:cNvPicPr>
          <p:nvPr/>
        </p:nvPicPr>
        <p:blipFill>
          <a:blip r:embed="rId3"/>
          <a:srcRect/>
          <a:stretch>
            <a:fillRect/>
          </a:stretch>
        </p:blipFill>
        <p:spPr bwMode="auto">
          <a:xfrm>
            <a:off x="7812088" y="6092825"/>
            <a:ext cx="1152525" cy="590550"/>
          </a:xfrm>
          <a:prstGeom prst="rect">
            <a:avLst/>
          </a:prstGeom>
          <a:noFill/>
          <a:ln w="9525">
            <a:noFill/>
            <a:miter lim="800000"/>
            <a:headEnd/>
            <a:tailEnd/>
          </a:ln>
        </p:spPr>
      </p:pic>
      <p:pic>
        <p:nvPicPr>
          <p:cNvPr id="6" name="Picture 2" descr="C:\Users\claire\AppData\Local\Microsoft\Windows\Temporary Internet Files\Content.IE5\K0XVMXCQ\MC900053493[1].wmf"/>
          <p:cNvPicPr>
            <a:picLocks noChangeAspect="1" noChangeArrowheads="1"/>
          </p:cNvPicPr>
          <p:nvPr/>
        </p:nvPicPr>
        <p:blipFill>
          <a:blip r:embed="rId4" cstate="print"/>
          <a:srcRect/>
          <a:stretch>
            <a:fillRect/>
          </a:stretch>
        </p:blipFill>
        <p:spPr bwMode="auto">
          <a:xfrm>
            <a:off x="6357950" y="118271"/>
            <a:ext cx="2286015" cy="2381563"/>
          </a:xfrm>
          <a:prstGeom prst="rect">
            <a:avLst/>
          </a:prstGeom>
          <a:noFill/>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a:xfrm>
            <a:off x="457200" y="274638"/>
            <a:ext cx="8229600" cy="1930400"/>
          </a:xfrm>
        </p:spPr>
        <p:txBody>
          <a:bodyPr>
            <a:normAutofit/>
          </a:bodyPr>
          <a:lstStyle/>
          <a:p>
            <a:pPr algn="l" eaLnBrk="1" hangingPunct="1"/>
            <a:r>
              <a:rPr lang="en-IE" sz="4000" b="1" dirty="0" smtClean="0"/>
              <a:t>Thank you</a:t>
            </a:r>
            <a:endParaRPr lang="en-US" sz="4000" b="1" dirty="0" smtClean="0"/>
          </a:p>
        </p:txBody>
      </p:sp>
      <p:sp>
        <p:nvSpPr>
          <p:cNvPr id="21507" name="Content Placeholder 2"/>
          <p:cNvSpPr>
            <a:spLocks noGrp="1"/>
          </p:cNvSpPr>
          <p:nvPr>
            <p:ph sz="quarter" idx="1"/>
          </p:nvPr>
        </p:nvSpPr>
        <p:spPr>
          <a:xfrm>
            <a:off x="457200" y="2924175"/>
            <a:ext cx="7931150" cy="3025775"/>
          </a:xfrm>
        </p:spPr>
        <p:txBody>
          <a:bodyPr/>
          <a:lstStyle/>
          <a:p>
            <a:pPr algn="ctr" eaLnBrk="1" hangingPunct="1">
              <a:buFont typeface="Wingdings" pitchFamily="2" charset="2"/>
              <a:buNone/>
            </a:pPr>
            <a:r>
              <a:rPr lang="en-IE" sz="4000" dirty="0" smtClean="0"/>
              <a:t>  </a:t>
            </a:r>
            <a:endParaRPr lang="en-IE" b="1" dirty="0" smtClean="0"/>
          </a:p>
          <a:p>
            <a:pPr algn="r" eaLnBrk="1" hangingPunct="1">
              <a:buFont typeface="Wingdings" pitchFamily="2" charset="2"/>
              <a:buNone/>
            </a:pPr>
            <a:r>
              <a:rPr lang="en-IE" sz="2400" b="1" dirty="0" smtClean="0"/>
              <a:t>Rachel Cassen</a:t>
            </a:r>
          </a:p>
          <a:p>
            <a:pPr algn="r" eaLnBrk="1" hangingPunct="1">
              <a:buFont typeface="Wingdings" pitchFamily="2" charset="2"/>
              <a:buNone/>
            </a:pPr>
            <a:r>
              <a:rPr lang="en-IE" sz="2400" i="1" dirty="0" smtClean="0"/>
              <a:t>Contact us at</a:t>
            </a:r>
          </a:p>
          <a:p>
            <a:pPr algn="r" eaLnBrk="1" hangingPunct="1">
              <a:buFont typeface="Wingdings" pitchFamily="2" charset="2"/>
              <a:buNone/>
            </a:pPr>
            <a:endParaRPr lang="en-IE" sz="2400" dirty="0" smtClean="0"/>
          </a:p>
          <a:p>
            <a:pPr algn="r" eaLnBrk="1" hangingPunct="1">
              <a:buFont typeface="Wingdings" pitchFamily="2" charset="2"/>
              <a:buNone/>
            </a:pPr>
            <a:r>
              <a:rPr lang="en-IE" sz="2400" dirty="0" smtClean="0">
                <a:hlinkClick r:id="rId3"/>
              </a:rPr>
              <a:t>leap@ireland.com</a:t>
            </a:r>
            <a:endParaRPr lang="en-IE" sz="2400" dirty="0" smtClean="0"/>
          </a:p>
          <a:p>
            <a:pPr algn="ctr" eaLnBrk="1" hangingPunct="1">
              <a:buFont typeface="Wingdings" pitchFamily="2" charset="2"/>
              <a:buNone/>
            </a:pPr>
            <a:endParaRPr lang="en-IE" sz="4400" dirty="0" smtClean="0"/>
          </a:p>
          <a:p>
            <a:pPr eaLnBrk="1" hangingPunct="1"/>
            <a:endParaRPr lang="en-US" dirty="0" smtClean="0"/>
          </a:p>
        </p:txBody>
      </p:sp>
      <p:pic>
        <p:nvPicPr>
          <p:cNvPr id="21508" name="Picture 4"/>
          <p:cNvPicPr>
            <a:picLocks noChangeAspect="1" noChangeArrowheads="1"/>
          </p:cNvPicPr>
          <p:nvPr/>
        </p:nvPicPr>
        <p:blipFill>
          <a:blip r:embed="rId4"/>
          <a:srcRect/>
          <a:stretch>
            <a:fillRect/>
          </a:stretch>
        </p:blipFill>
        <p:spPr bwMode="auto">
          <a:xfrm>
            <a:off x="6795912" y="5572140"/>
            <a:ext cx="2168701" cy="1111235"/>
          </a:xfrm>
          <a:prstGeom prst="rect">
            <a:avLst/>
          </a:prstGeom>
          <a:noFill/>
          <a:ln w="9525">
            <a:noFill/>
            <a:miter lim="800000"/>
            <a:headEnd/>
            <a:tailEnd/>
          </a:ln>
        </p:spPr>
      </p:pic>
    </p:spTree>
  </p:cSld>
  <p:clrMapOvr>
    <a:masterClrMapping/>
  </p:clrMapOvr>
  <p:transition>
    <p:zo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395288" y="-82550"/>
            <a:ext cx="8569325" cy="6678613"/>
          </a:xfrm>
          <a:prstGeom prst="rect">
            <a:avLst/>
          </a:prstGeom>
          <a:noFill/>
          <a:ln w="9525">
            <a:noFill/>
            <a:miter lim="800000"/>
            <a:headEnd/>
            <a:tailEnd/>
          </a:ln>
        </p:spPr>
        <p:txBody>
          <a:bodyPr anchor="ctr">
            <a:spAutoFit/>
          </a:bodyPr>
          <a:lstStyle/>
          <a:p>
            <a:endParaRPr lang="en-IE" sz="3200" b="1" dirty="0">
              <a:cs typeface="Times New Roman" pitchFamily="18" charset="0"/>
            </a:endParaRPr>
          </a:p>
          <a:p>
            <a:r>
              <a:rPr lang="en-GB" sz="2400" b="1" dirty="0" smtClean="0">
                <a:solidFill>
                  <a:srgbClr val="CC0066"/>
                </a:solidFill>
                <a:latin typeface="Century Gothic" pitchFamily="34" charset="0"/>
              </a:rPr>
              <a:t>Leading </a:t>
            </a:r>
            <a:r>
              <a:rPr lang="en-IE" sz="2400" dirty="0" smtClean="0">
                <a:cs typeface="Times New Roman" pitchFamily="18" charset="0"/>
              </a:rPr>
              <a:t>-</a:t>
            </a:r>
            <a:r>
              <a:rPr lang="en-IE" sz="2400" dirty="0">
                <a:cs typeface="Times New Roman" pitchFamily="18" charset="0"/>
              </a:rPr>
              <a:t>	</a:t>
            </a:r>
            <a:r>
              <a:rPr lang="en-IE" sz="2000" dirty="0">
                <a:cs typeface="Times New Roman" pitchFamily="18" charset="0"/>
              </a:rPr>
              <a:t>Showing</a:t>
            </a:r>
            <a:r>
              <a:rPr lang="en-IE" sz="2000" i="1" dirty="0">
                <a:cs typeface="Times New Roman" pitchFamily="18" charset="0"/>
              </a:rPr>
              <a:t> </a:t>
            </a:r>
            <a:r>
              <a:rPr lang="en-IE" sz="2000" dirty="0" smtClean="0">
                <a:cs typeface="Times New Roman" pitchFamily="18" charset="0"/>
              </a:rPr>
              <a:t>another</a:t>
            </a:r>
            <a:r>
              <a:rPr lang="en-IE" sz="2000" i="1" dirty="0" smtClean="0">
                <a:cs typeface="Times New Roman" pitchFamily="18" charset="0"/>
              </a:rPr>
              <a:t> </a:t>
            </a:r>
            <a:r>
              <a:rPr lang="en-IE" sz="2000" dirty="0" smtClean="0">
                <a:cs typeface="Times New Roman" pitchFamily="18" charset="0"/>
              </a:rPr>
              <a:t>way</a:t>
            </a:r>
            <a:endParaRPr lang="en-IE" sz="2000" dirty="0">
              <a:cs typeface="Times New Roman" pitchFamily="18" charset="0"/>
            </a:endParaRPr>
          </a:p>
          <a:p>
            <a:r>
              <a:rPr lang="en-IE" sz="2400" dirty="0">
                <a:cs typeface="Times New Roman" pitchFamily="18" charset="0"/>
              </a:rPr>
              <a:t> </a:t>
            </a:r>
          </a:p>
          <a:p>
            <a:r>
              <a:rPr lang="en-IE" sz="3200" b="1" dirty="0">
                <a:cs typeface="Times New Roman" pitchFamily="18" charset="0"/>
              </a:rPr>
              <a:t>	</a:t>
            </a:r>
            <a:r>
              <a:rPr lang="en-GB" sz="2400" b="1" dirty="0" smtClean="0">
                <a:solidFill>
                  <a:srgbClr val="996633"/>
                </a:solidFill>
                <a:latin typeface="Century Gothic" pitchFamily="34" charset="0"/>
              </a:rPr>
              <a:t> Educating</a:t>
            </a:r>
            <a:r>
              <a:rPr lang="en-IE" sz="2400" dirty="0" smtClean="0">
                <a:cs typeface="Times New Roman" pitchFamily="18" charset="0"/>
              </a:rPr>
              <a:t> </a:t>
            </a:r>
            <a:r>
              <a:rPr lang="en-IE" sz="2400" dirty="0">
                <a:cs typeface="Times New Roman" pitchFamily="18" charset="0"/>
              </a:rPr>
              <a:t>-</a:t>
            </a:r>
            <a:r>
              <a:rPr lang="en-IE" sz="2400" dirty="0" smtClean="0">
                <a:cs typeface="Times New Roman" pitchFamily="18" charset="0"/>
              </a:rPr>
              <a:t>  </a:t>
            </a:r>
            <a:r>
              <a:rPr lang="en-IE" sz="2000" dirty="0">
                <a:cs typeface="Times New Roman" pitchFamily="18" charset="0"/>
              </a:rPr>
              <a:t>Families, Professionals, </a:t>
            </a:r>
          </a:p>
          <a:p>
            <a:r>
              <a:rPr lang="en-IE" sz="2000" dirty="0">
                <a:cs typeface="Times New Roman" pitchFamily="18" charset="0"/>
              </a:rPr>
              <a:t>				Service Providers  &amp; Policymakers</a:t>
            </a:r>
          </a:p>
          <a:p>
            <a:endParaRPr lang="en-IE" sz="2400" dirty="0">
              <a:cs typeface="Times New Roman" pitchFamily="18" charset="0"/>
            </a:endParaRPr>
          </a:p>
          <a:p>
            <a:r>
              <a:rPr lang="en-IE" sz="3200" b="1" dirty="0">
                <a:cs typeface="Times New Roman" pitchFamily="18" charset="0"/>
              </a:rPr>
              <a:t>		</a:t>
            </a:r>
            <a:r>
              <a:rPr lang="en-GB" sz="2400" b="1" dirty="0" smtClean="0">
                <a:solidFill>
                  <a:srgbClr val="CC0066"/>
                </a:solidFill>
                <a:latin typeface="Century Gothic" pitchFamily="34" charset="0"/>
              </a:rPr>
              <a:t> Advocating </a:t>
            </a:r>
            <a:r>
              <a:rPr lang="en-IE" sz="2400" dirty="0" smtClean="0">
                <a:cs typeface="Times New Roman" pitchFamily="18" charset="0"/>
              </a:rPr>
              <a:t>-    </a:t>
            </a:r>
            <a:r>
              <a:rPr lang="en-IE" sz="2000" dirty="0">
                <a:cs typeface="Times New Roman" pitchFamily="18" charset="0"/>
              </a:rPr>
              <a:t>For Personalisation, an alternative 						resource allocation system and 						       system and policy  change</a:t>
            </a:r>
          </a:p>
          <a:p>
            <a:r>
              <a:rPr lang="en-IE" sz="2400" dirty="0">
                <a:cs typeface="Times New Roman" pitchFamily="18" charset="0"/>
              </a:rPr>
              <a:t> </a:t>
            </a:r>
          </a:p>
          <a:p>
            <a:r>
              <a:rPr lang="en-IE" sz="3200" b="1" dirty="0">
                <a:cs typeface="Times New Roman" pitchFamily="18" charset="0"/>
              </a:rPr>
              <a:t>			</a:t>
            </a:r>
            <a:r>
              <a:rPr lang="en-GB" sz="2400" b="1" dirty="0" smtClean="0">
                <a:solidFill>
                  <a:srgbClr val="996633"/>
                </a:solidFill>
                <a:latin typeface="Century Gothic" pitchFamily="34" charset="0"/>
              </a:rPr>
              <a:t> Planning </a:t>
            </a:r>
            <a:r>
              <a:rPr lang="en-IE" sz="2400" dirty="0" smtClean="0">
                <a:cs typeface="Times New Roman" pitchFamily="18" charset="0"/>
              </a:rPr>
              <a:t>- </a:t>
            </a:r>
            <a:r>
              <a:rPr lang="en-IE" sz="2000" dirty="0">
                <a:cs typeface="Times New Roman" pitchFamily="18" charset="0"/>
              </a:rPr>
              <a:t>for better futures for people with 						Intellectual Disabilities and for						people with  Autism Spectrum 					 </a:t>
            </a:r>
            <a:r>
              <a:rPr lang="en-IE" sz="2000" dirty="0" smtClean="0">
                <a:cs typeface="Times New Roman" pitchFamily="18" charset="0"/>
              </a:rPr>
              <a:t>Conditions (ASC) </a:t>
            </a:r>
            <a:r>
              <a:rPr lang="en-IE" sz="2000" dirty="0">
                <a:cs typeface="Times New Roman" pitchFamily="18" charset="0"/>
              </a:rPr>
              <a:t>and their </a:t>
            </a:r>
            <a:r>
              <a:rPr lang="en-IE" sz="2000" dirty="0" smtClean="0">
                <a:cs typeface="Times New Roman" pitchFamily="18" charset="0"/>
              </a:rPr>
              <a:t>families</a:t>
            </a:r>
            <a:endParaRPr lang="en-IE" sz="2400" dirty="0">
              <a:cs typeface="Times New Roman" pitchFamily="18" charset="0"/>
            </a:endParaRPr>
          </a:p>
          <a:p>
            <a:endParaRPr lang="en-IE" sz="2400" dirty="0">
              <a:cs typeface="Times New Roman" pitchFamily="18" charset="0"/>
            </a:endParaRPr>
          </a:p>
          <a:p>
            <a:endParaRPr lang="en-IE" sz="2400" dirty="0">
              <a:cs typeface="Times New Roman" pitchFamily="18" charset="0"/>
            </a:endParaRPr>
          </a:p>
          <a:p>
            <a:pPr algn="r"/>
            <a:endParaRPr lang="en-IE" sz="2400" dirty="0">
              <a:cs typeface="Times New Roman" pitchFamily="18" charset="0"/>
            </a:endParaRPr>
          </a:p>
        </p:txBody>
      </p:sp>
      <p:pic>
        <p:nvPicPr>
          <p:cNvPr id="3075" name="Picture 4"/>
          <p:cNvPicPr>
            <a:picLocks noChangeAspect="1" noChangeArrowheads="1"/>
          </p:cNvPicPr>
          <p:nvPr/>
        </p:nvPicPr>
        <p:blipFill>
          <a:blip r:embed="rId2"/>
          <a:srcRect/>
          <a:stretch>
            <a:fillRect/>
          </a:stretch>
        </p:blipFill>
        <p:spPr bwMode="auto">
          <a:xfrm>
            <a:off x="6877050" y="5589588"/>
            <a:ext cx="1785938" cy="935037"/>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11265">
                                            <p:txEl>
                                              <p:pRg st="1" end="1"/>
                                            </p:txEl>
                                          </p:spTgt>
                                        </p:tgtEl>
                                        <p:attrNameLst>
                                          <p:attrName>style.visibility</p:attrName>
                                        </p:attrNameLst>
                                      </p:cBhvr>
                                      <p:to>
                                        <p:strVal val="visible"/>
                                      </p:to>
                                    </p:set>
                                    <p:animEffect transition="in" filter="blinds(horizontal)">
                                      <p:cBhvr>
                                        <p:cTn id="7" dur="500"/>
                                        <p:tgtEl>
                                          <p:spTgt spid="11265">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3" presetClass="entr" presetSubtype="10" fill="hold" nodeType="clickEffect">
                                  <p:stCondLst>
                                    <p:cond delay="0"/>
                                  </p:stCondLst>
                                  <p:childTnLst>
                                    <p:set>
                                      <p:cBhvr>
                                        <p:cTn id="11" dur="1" fill="hold">
                                          <p:stCondLst>
                                            <p:cond delay="0"/>
                                          </p:stCondLst>
                                        </p:cTn>
                                        <p:tgtEl>
                                          <p:spTgt spid="11265">
                                            <p:txEl>
                                              <p:pRg st="2" end="2"/>
                                            </p:txEl>
                                          </p:spTgt>
                                        </p:tgtEl>
                                        <p:attrNameLst>
                                          <p:attrName>style.visibility</p:attrName>
                                        </p:attrNameLst>
                                      </p:cBhvr>
                                      <p:to>
                                        <p:strVal val="visible"/>
                                      </p:to>
                                    </p:set>
                                    <p:animEffect transition="in" filter="blinds(horizontal)">
                                      <p:cBhvr>
                                        <p:cTn id="12" dur="500"/>
                                        <p:tgtEl>
                                          <p:spTgt spid="1126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3" presetClass="entr" presetSubtype="10" fill="hold" nodeType="clickEffect">
                                  <p:stCondLst>
                                    <p:cond delay="0"/>
                                  </p:stCondLst>
                                  <p:childTnLst>
                                    <p:set>
                                      <p:cBhvr>
                                        <p:cTn id="16" dur="1" fill="hold">
                                          <p:stCondLst>
                                            <p:cond delay="0"/>
                                          </p:stCondLst>
                                        </p:cTn>
                                        <p:tgtEl>
                                          <p:spTgt spid="11265">
                                            <p:txEl>
                                              <p:pRg st="3" end="3"/>
                                            </p:txEl>
                                          </p:spTgt>
                                        </p:tgtEl>
                                        <p:attrNameLst>
                                          <p:attrName>style.visibility</p:attrName>
                                        </p:attrNameLst>
                                      </p:cBhvr>
                                      <p:to>
                                        <p:strVal val="visible"/>
                                      </p:to>
                                    </p:set>
                                    <p:animEffect transition="in" filter="blinds(horizontal)">
                                      <p:cBhvr>
                                        <p:cTn id="17" dur="500"/>
                                        <p:tgtEl>
                                          <p:spTgt spid="1126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3" presetClass="entr" presetSubtype="10" fill="hold" nodeType="clickEffect">
                                  <p:stCondLst>
                                    <p:cond delay="0"/>
                                  </p:stCondLst>
                                  <p:childTnLst>
                                    <p:set>
                                      <p:cBhvr>
                                        <p:cTn id="21" dur="1" fill="hold">
                                          <p:stCondLst>
                                            <p:cond delay="0"/>
                                          </p:stCondLst>
                                        </p:cTn>
                                        <p:tgtEl>
                                          <p:spTgt spid="11265">
                                            <p:txEl>
                                              <p:pRg st="4" end="4"/>
                                            </p:txEl>
                                          </p:spTgt>
                                        </p:tgtEl>
                                        <p:attrNameLst>
                                          <p:attrName>style.visibility</p:attrName>
                                        </p:attrNameLst>
                                      </p:cBhvr>
                                      <p:to>
                                        <p:strVal val="visible"/>
                                      </p:to>
                                    </p:set>
                                    <p:animEffect transition="in" filter="blinds(horizontal)">
                                      <p:cBhvr>
                                        <p:cTn id="22" dur="500"/>
                                        <p:tgtEl>
                                          <p:spTgt spid="1126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3" presetClass="entr" presetSubtype="10" fill="hold" nodeType="clickEffect">
                                  <p:stCondLst>
                                    <p:cond delay="0"/>
                                  </p:stCondLst>
                                  <p:childTnLst>
                                    <p:set>
                                      <p:cBhvr>
                                        <p:cTn id="26" dur="1" fill="hold">
                                          <p:stCondLst>
                                            <p:cond delay="0"/>
                                          </p:stCondLst>
                                        </p:cTn>
                                        <p:tgtEl>
                                          <p:spTgt spid="11265">
                                            <p:txEl>
                                              <p:pRg st="6" end="6"/>
                                            </p:txEl>
                                          </p:spTgt>
                                        </p:tgtEl>
                                        <p:attrNameLst>
                                          <p:attrName>style.visibility</p:attrName>
                                        </p:attrNameLst>
                                      </p:cBhvr>
                                      <p:to>
                                        <p:strVal val="visible"/>
                                      </p:to>
                                    </p:set>
                                    <p:animEffect transition="in" filter="blinds(horizontal)">
                                      <p:cBhvr>
                                        <p:cTn id="27" dur="500"/>
                                        <p:tgtEl>
                                          <p:spTgt spid="1126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3" presetClass="entr" presetSubtype="10" fill="hold" nodeType="clickEffect">
                                  <p:stCondLst>
                                    <p:cond delay="0"/>
                                  </p:stCondLst>
                                  <p:childTnLst>
                                    <p:set>
                                      <p:cBhvr>
                                        <p:cTn id="31" dur="1" fill="hold">
                                          <p:stCondLst>
                                            <p:cond delay="0"/>
                                          </p:stCondLst>
                                        </p:cTn>
                                        <p:tgtEl>
                                          <p:spTgt spid="11265">
                                            <p:txEl>
                                              <p:pRg st="7" end="7"/>
                                            </p:txEl>
                                          </p:spTgt>
                                        </p:tgtEl>
                                        <p:attrNameLst>
                                          <p:attrName>style.visibility</p:attrName>
                                        </p:attrNameLst>
                                      </p:cBhvr>
                                      <p:to>
                                        <p:strVal val="visible"/>
                                      </p:to>
                                    </p:set>
                                    <p:animEffect transition="in" filter="blinds(horizontal)">
                                      <p:cBhvr>
                                        <p:cTn id="32" dur="500"/>
                                        <p:tgtEl>
                                          <p:spTgt spid="1126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3" presetClass="entr" presetSubtype="10" fill="hold" nodeType="clickEffect">
                                  <p:stCondLst>
                                    <p:cond delay="0"/>
                                  </p:stCondLst>
                                  <p:childTnLst>
                                    <p:set>
                                      <p:cBhvr>
                                        <p:cTn id="36" dur="1" fill="hold">
                                          <p:stCondLst>
                                            <p:cond delay="0"/>
                                          </p:stCondLst>
                                        </p:cTn>
                                        <p:tgtEl>
                                          <p:spTgt spid="11265">
                                            <p:txEl>
                                              <p:pRg st="8" end="8"/>
                                            </p:txEl>
                                          </p:spTgt>
                                        </p:tgtEl>
                                        <p:attrNameLst>
                                          <p:attrName>style.visibility</p:attrName>
                                        </p:attrNameLst>
                                      </p:cBhvr>
                                      <p:to>
                                        <p:strVal val="visible"/>
                                      </p:to>
                                    </p:set>
                                    <p:animEffect transition="in" filter="blinds(horizontal)">
                                      <p:cBhvr>
                                        <p:cTn id="37" dur="500"/>
                                        <p:tgtEl>
                                          <p:spTgt spid="11265">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457200" y="274638"/>
            <a:ext cx="7467600" cy="777875"/>
          </a:xfrm>
        </p:spPr>
        <p:txBody>
          <a:bodyPr/>
          <a:lstStyle/>
          <a:p>
            <a:pPr eaLnBrk="1" hangingPunct="1"/>
            <a:r>
              <a:rPr lang="en-IE" sz="3200" dirty="0" smtClean="0"/>
              <a:t> </a:t>
            </a:r>
            <a:r>
              <a:rPr lang="en-IE" sz="2800" b="1" dirty="0" smtClean="0"/>
              <a:t>Who We Are</a:t>
            </a:r>
            <a:endParaRPr lang="en-US" sz="2800" b="1" dirty="0" smtClean="0"/>
          </a:p>
        </p:txBody>
      </p:sp>
      <p:sp>
        <p:nvSpPr>
          <p:cNvPr id="10243" name="Content Placeholder 2"/>
          <p:cNvSpPr>
            <a:spLocks noGrp="1"/>
          </p:cNvSpPr>
          <p:nvPr>
            <p:ph sz="quarter" idx="1"/>
          </p:nvPr>
        </p:nvSpPr>
        <p:spPr>
          <a:xfrm>
            <a:off x="395288" y="1268413"/>
            <a:ext cx="7993062" cy="5040312"/>
          </a:xfrm>
        </p:spPr>
        <p:txBody>
          <a:bodyPr/>
          <a:lstStyle/>
          <a:p>
            <a:pPr algn="just" eaLnBrk="1" hangingPunct="1"/>
            <a:r>
              <a:rPr lang="en-IE" sz="1800" dirty="0" smtClean="0"/>
              <a:t>Founded in 2008 by three parent graduates from the Partners in Policymaking Programme and two professional allies to enhance the lives of people with intellectual disabilities and autism spectrum disorder.  </a:t>
            </a:r>
          </a:p>
          <a:p>
            <a:pPr algn="just" eaLnBrk="1" hangingPunct="1">
              <a:buFontTx/>
              <a:buNone/>
            </a:pPr>
            <a:endParaRPr lang="en-IE" sz="1800" dirty="0" smtClean="0"/>
          </a:p>
          <a:p>
            <a:pPr algn="just" eaLnBrk="1" hangingPunct="1"/>
            <a:r>
              <a:rPr lang="en-IE" sz="1800" dirty="0" smtClean="0"/>
              <a:t>Joined by other parent advocates and one professional ally in 2010 who were also interested in developing and delivering information and training workshops for parents -  we are all highly qualified volunteers and at the moment we have no paid staff – we have received funding from the St Stephen’s Green Trust and from Genio.</a:t>
            </a:r>
          </a:p>
          <a:p>
            <a:pPr algn="just" eaLnBrk="1" hangingPunct="1"/>
            <a:endParaRPr lang="en-IE" sz="1800" dirty="0" smtClean="0"/>
          </a:p>
          <a:p>
            <a:pPr algn="just" eaLnBrk="1" hangingPunct="1"/>
            <a:r>
              <a:rPr lang="en-IE" sz="1800" dirty="0" smtClean="0"/>
              <a:t>Our main activity has been networking  with families of  people with Autism &amp; Intellectual Disabilities, with professionals, other disability groups/organisations, service providers, Taking Control and policymakers  to find a way  to bring about positive change in our society for people with disabilities.</a:t>
            </a:r>
            <a:endParaRPr lang="en-US" sz="1800" dirty="0" smtClean="0"/>
          </a:p>
          <a:p>
            <a:pPr algn="r" eaLnBrk="1" hangingPunct="1"/>
            <a:endParaRPr lang="en-US" dirty="0" smtClean="0"/>
          </a:p>
        </p:txBody>
      </p:sp>
      <p:pic>
        <p:nvPicPr>
          <p:cNvPr id="4100"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0243">
                                            <p:txEl>
                                              <p:pRg st="0" end="0"/>
                                            </p:txEl>
                                          </p:spTgt>
                                        </p:tgtEl>
                                        <p:attrNameLst>
                                          <p:attrName>style.visibility</p:attrName>
                                        </p:attrNameLst>
                                      </p:cBhvr>
                                      <p:to>
                                        <p:strVal val="visible"/>
                                      </p:to>
                                    </p:set>
                                    <p:animEffect transition="in" filter="fade">
                                      <p:cBhvr>
                                        <p:cTn id="7" dur="2000"/>
                                        <p:tgtEl>
                                          <p:spTgt spid="1024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0243">
                                            <p:txEl>
                                              <p:pRg st="2" end="2"/>
                                            </p:txEl>
                                          </p:spTgt>
                                        </p:tgtEl>
                                        <p:attrNameLst>
                                          <p:attrName>style.visibility</p:attrName>
                                        </p:attrNameLst>
                                      </p:cBhvr>
                                      <p:to>
                                        <p:strVal val="visible"/>
                                      </p:to>
                                    </p:set>
                                    <p:animEffect transition="in" filter="fade">
                                      <p:cBhvr>
                                        <p:cTn id="12" dur="2000"/>
                                        <p:tgtEl>
                                          <p:spTgt spid="1024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0243">
                                            <p:txEl>
                                              <p:pRg st="4" end="4"/>
                                            </p:txEl>
                                          </p:spTgt>
                                        </p:tgtEl>
                                        <p:attrNameLst>
                                          <p:attrName>style.visibility</p:attrName>
                                        </p:attrNameLst>
                                      </p:cBhvr>
                                      <p:to>
                                        <p:strVal val="visible"/>
                                      </p:to>
                                    </p:set>
                                    <p:animEffect transition="in" filter="fade">
                                      <p:cBhvr>
                                        <p:cTn id="17" dur="2000"/>
                                        <p:tgtEl>
                                          <p:spTgt spid="1024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4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900113" y="404813"/>
            <a:ext cx="7200900" cy="720725"/>
          </a:xfrm>
        </p:spPr>
        <p:txBody>
          <a:bodyPr>
            <a:normAutofit fontScale="90000"/>
          </a:bodyPr>
          <a:lstStyle/>
          <a:p>
            <a:pPr marL="342900" indent="-342900" eaLnBrk="1" hangingPunct="1">
              <a:defRPr/>
            </a:pPr>
            <a:r>
              <a:rPr lang="en-IE" sz="3100" b="1" i="1" dirty="0" smtClean="0">
                <a:solidFill>
                  <a:srgbClr val="000000"/>
                </a:solidFill>
              </a:rPr>
              <a:t>  </a:t>
            </a:r>
            <a:r>
              <a:rPr lang="en-IE" sz="4000" b="1" i="1" dirty="0" smtClean="0">
                <a:solidFill>
                  <a:srgbClr val="000000"/>
                </a:solidFill>
              </a:rPr>
              <a:t> </a:t>
            </a:r>
            <a:r>
              <a:rPr lang="en-IE" sz="3100" b="1" dirty="0" smtClean="0">
                <a:solidFill>
                  <a:srgbClr val="000000"/>
                </a:solidFill>
              </a:rPr>
              <a:t>Our Vision  </a:t>
            </a:r>
            <a:r>
              <a:rPr lang="en-IE" sz="2800" dirty="0" smtClean="0">
                <a:solidFill>
                  <a:srgbClr val="000000"/>
                </a:solidFill>
              </a:rPr>
              <a:t>(what we want to achieve)</a:t>
            </a:r>
            <a:r>
              <a:rPr lang="en-IE" sz="3600" b="1" dirty="0" smtClean="0">
                <a:solidFill>
                  <a:srgbClr val="000000"/>
                </a:solidFill>
              </a:rPr>
              <a:t/>
            </a:r>
            <a:br>
              <a:rPr lang="en-IE" sz="3600" b="1" dirty="0" smtClean="0">
                <a:solidFill>
                  <a:srgbClr val="000000"/>
                </a:solidFill>
              </a:rPr>
            </a:br>
            <a:endParaRPr lang="en-US" sz="1800" dirty="0" smtClean="0">
              <a:solidFill>
                <a:srgbClr val="000000"/>
              </a:solidFill>
            </a:endParaRPr>
          </a:p>
        </p:txBody>
      </p:sp>
      <p:sp>
        <p:nvSpPr>
          <p:cNvPr id="11267" name="Content Placeholder 2"/>
          <p:cNvSpPr>
            <a:spLocks noGrp="1"/>
          </p:cNvSpPr>
          <p:nvPr>
            <p:ph sz="quarter" idx="1"/>
          </p:nvPr>
        </p:nvSpPr>
        <p:spPr>
          <a:xfrm>
            <a:off x="457200" y="1628775"/>
            <a:ext cx="7467600" cy="4248150"/>
          </a:xfrm>
        </p:spPr>
        <p:txBody>
          <a:bodyPr/>
          <a:lstStyle/>
          <a:p>
            <a:pPr algn="just" eaLnBrk="1" hangingPunct="1"/>
            <a:r>
              <a:rPr lang="en-IE" sz="2000" dirty="0" smtClean="0"/>
              <a:t>To support people with Autism  and people with Intellectual Disabilities  to become active citizens by strengthening their knowledge, role and influence in partnership with their families.</a:t>
            </a:r>
          </a:p>
          <a:p>
            <a:pPr algn="just" eaLnBrk="1" hangingPunct="1">
              <a:buFont typeface="Wingdings" pitchFamily="2" charset="2"/>
              <a:buNone/>
            </a:pPr>
            <a:endParaRPr lang="en-IE" sz="2000" dirty="0" smtClean="0"/>
          </a:p>
          <a:p>
            <a:pPr algn="just" eaLnBrk="1" hangingPunct="1"/>
            <a:r>
              <a:rPr lang="en-IE" sz="2000" dirty="0" smtClean="0"/>
              <a:t>To empower families and people with Autism &amp; Intellectual Disabilities  to lead lives of self determination and to be actively involved in their communities </a:t>
            </a:r>
          </a:p>
          <a:p>
            <a:pPr algn="just" eaLnBrk="1" hangingPunct="1">
              <a:buFontTx/>
              <a:buNone/>
            </a:pPr>
            <a:r>
              <a:rPr lang="en-IE" sz="2000" dirty="0" smtClean="0"/>
              <a:t> </a:t>
            </a:r>
          </a:p>
          <a:p>
            <a:pPr algn="just" eaLnBrk="1" hangingPunct="1"/>
            <a:r>
              <a:rPr lang="en-IE" sz="2000" dirty="0" smtClean="0"/>
              <a:t>To support people with Autism &amp; Intellectual Disabilities  to develop meaningful and sustainable relationships within their own community  </a:t>
            </a:r>
            <a:endParaRPr lang="en-US" sz="2000" dirty="0" smtClean="0"/>
          </a:p>
          <a:p>
            <a:pPr eaLnBrk="1" hangingPunct="1"/>
            <a:endParaRPr lang="en-IE" dirty="0" smtClean="0"/>
          </a:p>
          <a:p>
            <a:pPr eaLnBrk="1" hangingPunct="1"/>
            <a:endParaRPr lang="en-US" dirty="0" smtClean="0"/>
          </a:p>
        </p:txBody>
      </p:sp>
      <p:pic>
        <p:nvPicPr>
          <p:cNvPr id="5124" name="Picture 4"/>
          <p:cNvPicPr>
            <a:picLocks noChangeAspect="1" noChangeArrowheads="1"/>
          </p:cNvPicPr>
          <p:nvPr/>
        </p:nvPicPr>
        <p:blipFill>
          <a:blip r:embed="rId3"/>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fade">
                                      <p:cBhvr>
                                        <p:cTn id="7" dur="2000"/>
                                        <p:tgtEl>
                                          <p:spTgt spid="11267">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1267">
                                            <p:txEl>
                                              <p:pRg st="2" end="2"/>
                                            </p:txEl>
                                          </p:spTgt>
                                        </p:tgtEl>
                                        <p:attrNameLst>
                                          <p:attrName>style.visibility</p:attrName>
                                        </p:attrNameLst>
                                      </p:cBhvr>
                                      <p:to>
                                        <p:strVal val="visible"/>
                                      </p:to>
                                    </p:set>
                                    <p:animEffect transition="in" filter="fade">
                                      <p:cBhvr>
                                        <p:cTn id="12" dur="2000"/>
                                        <p:tgtEl>
                                          <p:spTgt spid="11267">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1267">
                                            <p:txEl>
                                              <p:pRg st="3" end="3"/>
                                            </p:txEl>
                                          </p:spTgt>
                                        </p:tgtEl>
                                        <p:attrNameLst>
                                          <p:attrName>style.visibility</p:attrName>
                                        </p:attrNameLst>
                                      </p:cBhvr>
                                      <p:to>
                                        <p:strVal val="visible"/>
                                      </p:to>
                                    </p:set>
                                    <p:animEffect transition="in" filter="fade">
                                      <p:cBhvr>
                                        <p:cTn id="17" dur="2000"/>
                                        <p:tgtEl>
                                          <p:spTgt spid="11267">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1267">
                                            <p:txEl>
                                              <p:pRg st="4" end="4"/>
                                            </p:txEl>
                                          </p:spTgt>
                                        </p:tgtEl>
                                        <p:attrNameLst>
                                          <p:attrName>style.visibility</p:attrName>
                                        </p:attrNameLst>
                                      </p:cBhvr>
                                      <p:to>
                                        <p:strVal val="visible"/>
                                      </p:to>
                                    </p:set>
                                    <p:animEffect transition="in" filter="fade">
                                      <p:cBhvr>
                                        <p:cTn id="22" dur="2000"/>
                                        <p:tgtEl>
                                          <p:spTgt spid="11267">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267"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7467600" cy="706437"/>
          </a:xfrm>
        </p:spPr>
        <p:txBody>
          <a:bodyPr>
            <a:normAutofit fontScale="90000"/>
          </a:bodyPr>
          <a:lstStyle/>
          <a:p>
            <a:pPr eaLnBrk="1" fontAlgn="auto" hangingPunct="1">
              <a:spcAft>
                <a:spcPts val="0"/>
              </a:spcAft>
              <a:defRPr/>
            </a:pPr>
            <a:r>
              <a:rPr lang="en-IE" b="1" i="1" dirty="0" smtClean="0"/>
              <a:t>  </a:t>
            </a:r>
            <a:r>
              <a:rPr lang="en-IE" sz="3100" b="1" dirty="0" smtClean="0"/>
              <a:t>Our Mission </a:t>
            </a:r>
            <a:r>
              <a:rPr lang="en-IE" sz="2400" dirty="0" smtClean="0"/>
              <a:t>(what we want to achieve)</a:t>
            </a:r>
            <a:endParaRPr lang="en-US" sz="2400" i="1" dirty="0"/>
          </a:p>
        </p:txBody>
      </p:sp>
      <p:sp>
        <p:nvSpPr>
          <p:cNvPr id="12291" name="Content Placeholder 2"/>
          <p:cNvSpPr>
            <a:spLocks noGrp="1"/>
          </p:cNvSpPr>
          <p:nvPr>
            <p:ph sz="quarter" idx="1"/>
          </p:nvPr>
        </p:nvSpPr>
        <p:spPr>
          <a:xfrm>
            <a:off x="684213" y="1412875"/>
            <a:ext cx="7775575" cy="5111750"/>
          </a:xfrm>
        </p:spPr>
        <p:txBody>
          <a:bodyPr/>
          <a:lstStyle/>
          <a:p>
            <a:pPr algn="just" eaLnBrk="1" hangingPunct="1"/>
            <a:r>
              <a:rPr lang="en-IE" sz="2000" dirty="0" smtClean="0"/>
              <a:t>To provide independent facilitation for people with Autism and Intellectual Disabilities to enable them to engage in person centred planning </a:t>
            </a:r>
          </a:p>
          <a:p>
            <a:pPr algn="just" eaLnBrk="1" hangingPunct="1"/>
            <a:endParaRPr lang="en-IE" sz="2000" dirty="0" smtClean="0"/>
          </a:p>
          <a:p>
            <a:pPr algn="just" eaLnBrk="1" hangingPunct="1"/>
            <a:r>
              <a:rPr lang="en-IE" sz="2000" dirty="0" smtClean="0"/>
              <a:t>To support  families and people with Autism &amp; Intellectual Disabilities  to develop the skills and knowledge that are necessary to engage with service providers, funders, policymakers and other external influences in a positive and productive manner.</a:t>
            </a:r>
          </a:p>
          <a:p>
            <a:pPr algn="just" eaLnBrk="1" hangingPunct="1"/>
            <a:endParaRPr lang="en-IE" sz="2000" dirty="0" smtClean="0"/>
          </a:p>
          <a:p>
            <a:pPr algn="just" eaLnBrk="1" hangingPunct="1"/>
            <a:r>
              <a:rPr lang="en-IE" sz="2000" dirty="0" smtClean="0"/>
              <a:t>To facilitate the creation of personal networks that will enable the person with Autism &amp; Intellectual Disabilities  to live the live of their choice which is safe and secure</a:t>
            </a:r>
            <a:endParaRPr lang="en-US" sz="2000" dirty="0" smtClean="0"/>
          </a:p>
          <a:p>
            <a:pPr eaLnBrk="1" hangingPunct="1"/>
            <a:endParaRPr lang="en-US" dirty="0" smtClean="0"/>
          </a:p>
        </p:txBody>
      </p:sp>
      <p:pic>
        <p:nvPicPr>
          <p:cNvPr id="6148"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2291">
                                            <p:txEl>
                                              <p:pRg st="0" end="0"/>
                                            </p:txEl>
                                          </p:spTgt>
                                        </p:tgtEl>
                                        <p:attrNameLst>
                                          <p:attrName>style.visibility</p:attrName>
                                        </p:attrNameLst>
                                      </p:cBhvr>
                                      <p:to>
                                        <p:strVal val="visible"/>
                                      </p:to>
                                    </p:set>
                                    <p:animEffect transition="in" filter="fade">
                                      <p:cBhvr>
                                        <p:cTn id="7" dur="2000"/>
                                        <p:tgtEl>
                                          <p:spTgt spid="12291">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2291">
                                            <p:txEl>
                                              <p:pRg st="2" end="2"/>
                                            </p:txEl>
                                          </p:spTgt>
                                        </p:tgtEl>
                                        <p:attrNameLst>
                                          <p:attrName>style.visibility</p:attrName>
                                        </p:attrNameLst>
                                      </p:cBhvr>
                                      <p:to>
                                        <p:strVal val="visible"/>
                                      </p:to>
                                    </p:set>
                                    <p:animEffect transition="in" filter="fade">
                                      <p:cBhvr>
                                        <p:cTn id="12" dur="2000"/>
                                        <p:tgtEl>
                                          <p:spTgt spid="12291">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2291">
                                            <p:txEl>
                                              <p:pRg st="4" end="4"/>
                                            </p:txEl>
                                          </p:spTgt>
                                        </p:tgtEl>
                                        <p:attrNameLst>
                                          <p:attrName>style.visibility</p:attrName>
                                        </p:attrNameLst>
                                      </p:cBhvr>
                                      <p:to>
                                        <p:strVal val="visible"/>
                                      </p:to>
                                    </p:set>
                                    <p:animEffect transition="in" filter="fade">
                                      <p:cBhvr>
                                        <p:cTn id="17" dur="2000"/>
                                        <p:tgtEl>
                                          <p:spTgt spid="12291">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1"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IE" sz="3200" b="1" smtClean="0"/>
              <a:t>Our Membership </a:t>
            </a:r>
          </a:p>
        </p:txBody>
      </p:sp>
      <p:sp>
        <p:nvSpPr>
          <p:cNvPr id="13315" name="Content Placeholder 2"/>
          <p:cNvSpPr>
            <a:spLocks noGrp="1"/>
          </p:cNvSpPr>
          <p:nvPr>
            <p:ph sz="quarter" idx="1"/>
          </p:nvPr>
        </p:nvSpPr>
        <p:spPr>
          <a:xfrm>
            <a:off x="457200" y="1600200"/>
            <a:ext cx="7467600" cy="4873625"/>
          </a:xfrm>
        </p:spPr>
        <p:txBody>
          <a:bodyPr/>
          <a:lstStyle/>
          <a:p>
            <a:pPr eaLnBrk="1" hangingPunct="1"/>
            <a:r>
              <a:rPr lang="en-IE" sz="2000" dirty="0" smtClean="0"/>
              <a:t>Our membership is open to all</a:t>
            </a:r>
          </a:p>
          <a:p>
            <a:pPr eaLnBrk="1" hangingPunct="1"/>
            <a:endParaRPr lang="en-IE" sz="2000" dirty="0" smtClean="0"/>
          </a:p>
          <a:p>
            <a:pPr eaLnBrk="1" hangingPunct="1"/>
            <a:r>
              <a:rPr lang="en-IE" sz="2000" dirty="0" smtClean="0"/>
              <a:t>Family members and carers of people with Autism &amp; Intellectual Disabilities</a:t>
            </a:r>
          </a:p>
          <a:p>
            <a:pPr eaLnBrk="1" hangingPunct="1">
              <a:buFontTx/>
              <a:buNone/>
            </a:pPr>
            <a:r>
              <a:rPr lang="en-IE" sz="2000" dirty="0" smtClean="0"/>
              <a:t> </a:t>
            </a:r>
          </a:p>
          <a:p>
            <a:pPr eaLnBrk="1" hangingPunct="1"/>
            <a:r>
              <a:rPr lang="en-IE" sz="2000" dirty="0" smtClean="0"/>
              <a:t>Individuals with Autism</a:t>
            </a:r>
          </a:p>
          <a:p>
            <a:pPr eaLnBrk="1" hangingPunct="1">
              <a:buFontTx/>
              <a:buNone/>
            </a:pPr>
            <a:endParaRPr lang="en-IE" sz="2000" dirty="0" smtClean="0"/>
          </a:p>
          <a:p>
            <a:pPr eaLnBrk="1" hangingPunct="1"/>
            <a:r>
              <a:rPr lang="en-IE" sz="2000" dirty="0" smtClean="0"/>
              <a:t>Individuals with Intellectual Disabilities</a:t>
            </a:r>
          </a:p>
          <a:p>
            <a:pPr eaLnBrk="1" hangingPunct="1">
              <a:buFontTx/>
              <a:buNone/>
            </a:pPr>
            <a:r>
              <a:rPr lang="en-IE" sz="2000" dirty="0" smtClean="0"/>
              <a:t> </a:t>
            </a:r>
          </a:p>
          <a:p>
            <a:pPr eaLnBrk="1" hangingPunct="1"/>
            <a:r>
              <a:rPr lang="en-IE" sz="2000" dirty="0" smtClean="0"/>
              <a:t>Professional Allies </a:t>
            </a:r>
          </a:p>
          <a:p>
            <a:pPr eaLnBrk="1" hangingPunct="1"/>
            <a:endParaRPr lang="en-IE" sz="2000" dirty="0" smtClean="0"/>
          </a:p>
          <a:p>
            <a:pPr eaLnBrk="1" hangingPunct="1"/>
            <a:r>
              <a:rPr lang="en-IE" sz="2000" dirty="0" smtClean="0"/>
              <a:t>Who subscribe to LEAP’s aims and objectives</a:t>
            </a:r>
          </a:p>
          <a:p>
            <a:pPr eaLnBrk="1" hangingPunct="1"/>
            <a:endParaRPr lang="en-IE" sz="2400" dirty="0" smtClean="0"/>
          </a:p>
          <a:p>
            <a:pPr eaLnBrk="1" hangingPunct="1"/>
            <a:endParaRPr lang="en-IE" sz="2400" dirty="0" smtClean="0"/>
          </a:p>
        </p:txBody>
      </p:sp>
      <p:pic>
        <p:nvPicPr>
          <p:cNvPr id="7172"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3315">
                                            <p:txEl>
                                              <p:pRg st="0" end="0"/>
                                            </p:txEl>
                                          </p:spTgt>
                                        </p:tgtEl>
                                        <p:attrNameLst>
                                          <p:attrName>style.visibility</p:attrName>
                                        </p:attrNameLst>
                                      </p:cBhvr>
                                      <p:to>
                                        <p:strVal val="visible"/>
                                      </p:to>
                                    </p:set>
                                    <p:animEffect transition="in" filter="fade">
                                      <p:cBhvr>
                                        <p:cTn id="7" dur="2000"/>
                                        <p:tgtEl>
                                          <p:spTgt spid="1331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13315">
                                            <p:txEl>
                                              <p:pRg st="2" end="2"/>
                                            </p:txEl>
                                          </p:spTgt>
                                        </p:tgtEl>
                                        <p:attrNameLst>
                                          <p:attrName>style.visibility</p:attrName>
                                        </p:attrNameLst>
                                      </p:cBhvr>
                                      <p:to>
                                        <p:strVal val="visible"/>
                                      </p:to>
                                    </p:set>
                                    <p:animEffect transition="in" filter="fade">
                                      <p:cBhvr>
                                        <p:cTn id="12" dur="2000"/>
                                        <p:tgtEl>
                                          <p:spTgt spid="1331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13315">
                                            <p:txEl>
                                              <p:pRg st="3" end="3"/>
                                            </p:txEl>
                                          </p:spTgt>
                                        </p:tgtEl>
                                        <p:attrNameLst>
                                          <p:attrName>style.visibility</p:attrName>
                                        </p:attrNameLst>
                                      </p:cBhvr>
                                      <p:to>
                                        <p:strVal val="visible"/>
                                      </p:to>
                                    </p:set>
                                    <p:animEffect transition="in" filter="fade">
                                      <p:cBhvr>
                                        <p:cTn id="17" dur="2000"/>
                                        <p:tgtEl>
                                          <p:spTgt spid="1331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13315">
                                            <p:txEl>
                                              <p:pRg st="4" end="4"/>
                                            </p:txEl>
                                          </p:spTgt>
                                        </p:tgtEl>
                                        <p:attrNameLst>
                                          <p:attrName>style.visibility</p:attrName>
                                        </p:attrNameLst>
                                      </p:cBhvr>
                                      <p:to>
                                        <p:strVal val="visible"/>
                                      </p:to>
                                    </p:set>
                                    <p:animEffect transition="in" filter="fade">
                                      <p:cBhvr>
                                        <p:cTn id="22" dur="2000"/>
                                        <p:tgtEl>
                                          <p:spTgt spid="1331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13315">
                                            <p:txEl>
                                              <p:pRg st="6" end="6"/>
                                            </p:txEl>
                                          </p:spTgt>
                                        </p:tgtEl>
                                        <p:attrNameLst>
                                          <p:attrName>style.visibility</p:attrName>
                                        </p:attrNameLst>
                                      </p:cBhvr>
                                      <p:to>
                                        <p:strVal val="visible"/>
                                      </p:to>
                                    </p:set>
                                    <p:animEffect transition="in" filter="fade">
                                      <p:cBhvr>
                                        <p:cTn id="27" dur="2000"/>
                                        <p:tgtEl>
                                          <p:spTgt spid="13315">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13315">
                                            <p:txEl>
                                              <p:pRg st="7" end="7"/>
                                            </p:txEl>
                                          </p:spTgt>
                                        </p:tgtEl>
                                        <p:attrNameLst>
                                          <p:attrName>style.visibility</p:attrName>
                                        </p:attrNameLst>
                                      </p:cBhvr>
                                      <p:to>
                                        <p:strVal val="visible"/>
                                      </p:to>
                                    </p:set>
                                    <p:animEffect transition="in" filter="fade">
                                      <p:cBhvr>
                                        <p:cTn id="32" dur="2000"/>
                                        <p:tgtEl>
                                          <p:spTgt spid="13315">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13315">
                                            <p:txEl>
                                              <p:pRg st="8" end="8"/>
                                            </p:txEl>
                                          </p:spTgt>
                                        </p:tgtEl>
                                        <p:attrNameLst>
                                          <p:attrName>style.visibility</p:attrName>
                                        </p:attrNameLst>
                                      </p:cBhvr>
                                      <p:to>
                                        <p:strVal val="visible"/>
                                      </p:to>
                                    </p:set>
                                    <p:animEffect transition="in" filter="fade">
                                      <p:cBhvr>
                                        <p:cTn id="37" dur="2000"/>
                                        <p:tgtEl>
                                          <p:spTgt spid="13315">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grpId="0" nodeType="clickEffect">
                                  <p:stCondLst>
                                    <p:cond delay="0"/>
                                  </p:stCondLst>
                                  <p:childTnLst>
                                    <p:set>
                                      <p:cBhvr>
                                        <p:cTn id="41" dur="1" fill="hold">
                                          <p:stCondLst>
                                            <p:cond delay="0"/>
                                          </p:stCondLst>
                                        </p:cTn>
                                        <p:tgtEl>
                                          <p:spTgt spid="13315">
                                            <p:txEl>
                                              <p:pRg st="10" end="10"/>
                                            </p:txEl>
                                          </p:spTgt>
                                        </p:tgtEl>
                                        <p:attrNameLst>
                                          <p:attrName>style.visibility</p:attrName>
                                        </p:attrNameLst>
                                      </p:cBhvr>
                                      <p:to>
                                        <p:strVal val="visible"/>
                                      </p:to>
                                    </p:set>
                                    <p:animEffect transition="in" filter="fade">
                                      <p:cBhvr>
                                        <p:cTn id="42" dur="2000"/>
                                        <p:tgtEl>
                                          <p:spTgt spid="13315">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315"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274638"/>
            <a:ext cx="7467600" cy="706437"/>
          </a:xfrm>
        </p:spPr>
        <p:txBody>
          <a:bodyPr/>
          <a:lstStyle/>
          <a:p>
            <a:pPr eaLnBrk="1" hangingPunct="1"/>
            <a:r>
              <a:rPr lang="en-IE" sz="3200" b="1" dirty="0" smtClean="0"/>
              <a:t>What we are doing</a:t>
            </a:r>
            <a:endParaRPr lang="en-US" sz="3200" b="1" dirty="0" smtClean="0"/>
          </a:p>
        </p:txBody>
      </p:sp>
      <p:sp>
        <p:nvSpPr>
          <p:cNvPr id="3" name="Content Placeholder 2"/>
          <p:cNvSpPr>
            <a:spLocks noGrp="1"/>
          </p:cNvSpPr>
          <p:nvPr>
            <p:ph sz="quarter" idx="1"/>
          </p:nvPr>
        </p:nvSpPr>
        <p:spPr>
          <a:xfrm>
            <a:off x="457200" y="1600200"/>
            <a:ext cx="7467600" cy="4492625"/>
          </a:xfrm>
        </p:spPr>
        <p:txBody>
          <a:bodyPr>
            <a:normAutofit/>
          </a:bodyPr>
          <a:lstStyle/>
          <a:p>
            <a:pPr marL="274320" indent="-274320" algn="just" eaLnBrk="1" fontAlgn="auto" hangingPunct="1">
              <a:spcAft>
                <a:spcPts val="0"/>
              </a:spcAft>
              <a:defRPr/>
            </a:pPr>
            <a:r>
              <a:rPr lang="en-IE" sz="2000" dirty="0" smtClean="0"/>
              <a:t>Provide practical </a:t>
            </a:r>
            <a:r>
              <a:rPr lang="en-IE" sz="2000" dirty="0"/>
              <a:t>information and </a:t>
            </a:r>
            <a:r>
              <a:rPr lang="en-IE" sz="2000" dirty="0" smtClean="0"/>
              <a:t>training through information sessions and workshops – the roll out of series of workshops  funded by Genio from December 2010 to September 2011 </a:t>
            </a:r>
          </a:p>
          <a:p>
            <a:pPr marL="274320" indent="-274320" algn="just" eaLnBrk="1" fontAlgn="auto" hangingPunct="1">
              <a:spcAft>
                <a:spcPts val="0"/>
              </a:spcAft>
              <a:defRPr/>
            </a:pPr>
            <a:endParaRPr lang="en-IE" sz="2000" dirty="0" smtClean="0"/>
          </a:p>
          <a:p>
            <a:pPr marL="274320" indent="-274320" algn="just">
              <a:defRPr/>
            </a:pPr>
            <a:r>
              <a:rPr lang="en-IE" sz="2000" dirty="0" smtClean="0"/>
              <a:t>Networking and Developing strategic alliances with families, disability groups/organisations, professionals, policymakers and service providers</a:t>
            </a:r>
          </a:p>
          <a:p>
            <a:pPr marL="274320" indent="-274320" algn="just" eaLnBrk="1" fontAlgn="auto" hangingPunct="1">
              <a:spcAft>
                <a:spcPts val="0"/>
              </a:spcAft>
              <a:buFont typeface="Wingdings"/>
              <a:buChar char=""/>
              <a:defRPr/>
            </a:pPr>
            <a:endParaRPr lang="en-IE" sz="2000" dirty="0" smtClean="0"/>
          </a:p>
          <a:p>
            <a:pPr marL="274320" indent="-274320" algn="just" eaLnBrk="1" fontAlgn="auto" hangingPunct="1">
              <a:spcAft>
                <a:spcPts val="0"/>
              </a:spcAft>
              <a:defRPr/>
            </a:pPr>
            <a:r>
              <a:rPr lang="en-IE" sz="2000" dirty="0" smtClean="0"/>
              <a:t>Advocating  for personalisation, an alternative resource allocation system, independent facilitation and proofing of social policies to prevent or eliminate the social exclusion of people with Autism &amp; Intellectual Disabilities </a:t>
            </a:r>
          </a:p>
          <a:p>
            <a:pPr marL="274320" indent="-274320" algn="just" eaLnBrk="1" fontAlgn="auto" hangingPunct="1">
              <a:spcAft>
                <a:spcPts val="0"/>
              </a:spcAft>
              <a:defRPr/>
            </a:pPr>
            <a:endParaRPr lang="en-IE" sz="2200" dirty="0" smtClean="0"/>
          </a:p>
          <a:p>
            <a:pPr marL="274320" indent="-274320" algn="just" eaLnBrk="1" fontAlgn="auto" hangingPunct="1">
              <a:spcAft>
                <a:spcPts val="0"/>
              </a:spcAft>
              <a:defRPr/>
            </a:pPr>
            <a:endParaRPr lang="en-IE" dirty="0" smtClean="0"/>
          </a:p>
          <a:p>
            <a:pPr marL="274320" indent="-274320" eaLnBrk="1" fontAlgn="auto" hangingPunct="1">
              <a:spcAft>
                <a:spcPts val="0"/>
              </a:spcAft>
              <a:buFont typeface="Wingdings"/>
              <a:buChar char=""/>
              <a:defRPr/>
            </a:pPr>
            <a:endParaRPr lang="en-IE" dirty="0" smtClean="0"/>
          </a:p>
          <a:p>
            <a:pPr marL="274320" indent="-274320" eaLnBrk="1" fontAlgn="auto" hangingPunct="1">
              <a:spcAft>
                <a:spcPts val="0"/>
              </a:spcAft>
              <a:buFont typeface="Wingdings"/>
              <a:buNone/>
              <a:defRPr/>
            </a:pPr>
            <a:endParaRPr lang="en-US" dirty="0"/>
          </a:p>
        </p:txBody>
      </p:sp>
      <p:pic>
        <p:nvPicPr>
          <p:cNvPr id="8196"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fade">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fade">
                                      <p:cBhvr>
                                        <p:cTn id="17" dur="2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4"/>
          <p:cNvSpPr>
            <a:spLocks noGrp="1"/>
          </p:cNvSpPr>
          <p:nvPr>
            <p:ph type="title"/>
          </p:nvPr>
        </p:nvSpPr>
        <p:spPr>
          <a:xfrm>
            <a:off x="457200" y="404813"/>
            <a:ext cx="8229600" cy="792162"/>
          </a:xfrm>
        </p:spPr>
        <p:txBody>
          <a:bodyPr>
            <a:normAutofit fontScale="90000"/>
          </a:bodyPr>
          <a:lstStyle/>
          <a:p>
            <a:r>
              <a:rPr lang="en-IE" sz="2800" b="1" dirty="0" smtClean="0"/>
              <a:t>C</a:t>
            </a:r>
            <a:r>
              <a:rPr lang="en-IE" sz="2800" b="1" dirty="0" smtClean="0"/>
              <a:t>apacities </a:t>
            </a:r>
            <a:r>
              <a:rPr lang="en-IE" sz="2800" b="1" dirty="0" smtClean="0"/>
              <a:t>and outcomes</a:t>
            </a:r>
            <a:r>
              <a:rPr lang="en-IE" sz="2800" dirty="0" smtClean="0"/>
              <a:t/>
            </a:r>
            <a:br>
              <a:rPr lang="en-IE" sz="2800" dirty="0" smtClean="0"/>
            </a:br>
            <a:endParaRPr lang="en-IE" sz="2800" dirty="0" smtClean="0"/>
          </a:p>
        </p:txBody>
      </p:sp>
      <p:sp>
        <p:nvSpPr>
          <p:cNvPr id="15363" name="Content Placeholder 5"/>
          <p:cNvSpPr>
            <a:spLocks noGrp="1"/>
          </p:cNvSpPr>
          <p:nvPr>
            <p:ph idx="1"/>
          </p:nvPr>
        </p:nvSpPr>
        <p:spPr>
          <a:xfrm>
            <a:off x="755650" y="1196975"/>
            <a:ext cx="7931150" cy="4929188"/>
          </a:xfrm>
        </p:spPr>
        <p:txBody>
          <a:bodyPr>
            <a:normAutofit lnSpcReduction="10000"/>
          </a:bodyPr>
          <a:lstStyle/>
          <a:p>
            <a:pPr algn="just"/>
            <a:r>
              <a:rPr lang="en-IE" sz="2000" dirty="0" smtClean="0"/>
              <a:t>Our workshops and programmes are designed to give parents </a:t>
            </a:r>
            <a:r>
              <a:rPr lang="en-IE" sz="2000" dirty="0" smtClean="0"/>
              <a:t>a </a:t>
            </a:r>
            <a:r>
              <a:rPr lang="en-IE" sz="2000" dirty="0" smtClean="0"/>
              <a:t>greater </a:t>
            </a:r>
            <a:r>
              <a:rPr lang="en-IE" sz="2000" dirty="0" smtClean="0"/>
              <a:t>understanding </a:t>
            </a:r>
            <a:r>
              <a:rPr lang="en-IE" sz="2000" dirty="0" smtClean="0"/>
              <a:t>of how the system </a:t>
            </a:r>
            <a:r>
              <a:rPr lang="en-IE" sz="2000" dirty="0" smtClean="0"/>
              <a:t>works, to increase their self </a:t>
            </a:r>
            <a:r>
              <a:rPr lang="en-IE" sz="2000" dirty="0" smtClean="0"/>
              <a:t>knowledge (what happens to parents in the process of caring for a child with a disability), </a:t>
            </a:r>
            <a:r>
              <a:rPr lang="en-IE" sz="2000" dirty="0" smtClean="0"/>
              <a:t>to experience finding their voice</a:t>
            </a:r>
            <a:r>
              <a:rPr lang="en-IE" sz="2000" dirty="0" smtClean="0"/>
              <a:t>, </a:t>
            </a:r>
            <a:r>
              <a:rPr lang="en-IE" sz="2000" dirty="0" smtClean="0"/>
              <a:t>to become </a:t>
            </a:r>
            <a:r>
              <a:rPr lang="en-IE" sz="2000" dirty="0" smtClean="0"/>
              <a:t>a strong </a:t>
            </a:r>
            <a:r>
              <a:rPr lang="en-IE" sz="2000" dirty="0" smtClean="0"/>
              <a:t>advocate and to work </a:t>
            </a:r>
            <a:r>
              <a:rPr lang="en-IE" sz="2000" dirty="0" smtClean="0"/>
              <a:t>in </a:t>
            </a:r>
            <a:r>
              <a:rPr lang="en-IE" sz="2000" dirty="0" smtClean="0"/>
              <a:t>collaborative way </a:t>
            </a:r>
            <a:r>
              <a:rPr lang="en-IE" sz="2000" dirty="0" smtClean="0"/>
              <a:t>with professionals, service providers and legislators. </a:t>
            </a:r>
          </a:p>
          <a:p>
            <a:pPr algn="just"/>
            <a:endParaRPr lang="en-IE" sz="2000" dirty="0" smtClean="0"/>
          </a:p>
          <a:p>
            <a:pPr algn="just"/>
            <a:r>
              <a:rPr lang="en-IE" sz="2000" dirty="0" smtClean="0"/>
              <a:t>Parents are enabled to move from emotions to advocacy (from inaction to action) and learn that they are not alone.  When families have knowledge, information and practical skills to articulate the needs of their son or daughter they are empowered to make more informed choices and decisions to meet the challenges that arise.</a:t>
            </a:r>
          </a:p>
          <a:p>
            <a:pPr algn="just">
              <a:buFontTx/>
              <a:buNone/>
            </a:pPr>
            <a:endParaRPr lang="en-IE" sz="2000" dirty="0" smtClean="0"/>
          </a:p>
          <a:p>
            <a:pPr algn="just"/>
            <a:r>
              <a:rPr lang="en-IE" sz="2000" dirty="0" smtClean="0"/>
              <a:t>These challenges include the fear of losing services and the fear of what will happen to their son or daughter when they are longer around.   </a:t>
            </a:r>
          </a:p>
          <a:p>
            <a:endParaRPr lang="en-IE" sz="1800" dirty="0" smtClean="0"/>
          </a:p>
        </p:txBody>
      </p:sp>
      <p:pic>
        <p:nvPicPr>
          <p:cNvPr id="15364"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4"/>
          <p:cNvPicPr>
            <a:picLocks noChangeAspect="1" noChangeArrowheads="1"/>
          </p:cNvPicPr>
          <p:nvPr/>
        </p:nvPicPr>
        <p:blipFill>
          <a:blip r:embed="rId2"/>
          <a:srcRect/>
          <a:stretch>
            <a:fillRect/>
          </a:stretch>
        </p:blipFill>
        <p:spPr bwMode="auto">
          <a:xfrm>
            <a:off x="7812088" y="6092825"/>
            <a:ext cx="1152525" cy="590550"/>
          </a:xfrm>
          <a:prstGeom prst="rect">
            <a:avLst/>
          </a:prstGeom>
          <a:noFill/>
          <a:ln w="9525">
            <a:noFill/>
            <a:miter lim="800000"/>
            <a:headEnd/>
            <a:tailEnd/>
          </a:ln>
        </p:spPr>
      </p:pic>
      <p:pic>
        <p:nvPicPr>
          <p:cNvPr id="6" name="Picture 5" descr="elephant.jpg"/>
          <p:cNvPicPr>
            <a:picLocks noGrp="1" noChangeAspect="1"/>
          </p:cNvPicPr>
          <p:nvPr isPhoto="1"/>
        </p:nvPicPr>
        <p:blipFill>
          <a:blip r:embed="rId3">
            <a:lum/>
          </a:blip>
          <a:stretch>
            <a:fillRect/>
          </a:stretch>
        </p:blipFill>
        <p:spPr>
          <a:xfrm>
            <a:off x="13" y="7938"/>
            <a:ext cx="7410865" cy="5544000"/>
          </a:xfrm>
          <a:prstGeom prst="rect">
            <a:avLst/>
          </a:prstGeom>
          <a:noFill/>
          <a:ln>
            <a:noFill/>
          </a:ln>
        </p:spPr>
      </p:pic>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161</TotalTime>
  <Words>1111</Words>
  <Application>Microsoft Office PowerPoint</Application>
  <PresentationFormat>On-screen Show (4:3)</PresentationFormat>
  <Paragraphs>117</Paragraphs>
  <Slides>18</Slides>
  <Notes>3</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Office Theme</vt:lpstr>
      <vt:lpstr>Slide 1</vt:lpstr>
      <vt:lpstr>Slide 2</vt:lpstr>
      <vt:lpstr> Who We Are</vt:lpstr>
      <vt:lpstr>   Our Vision  (what we want to achieve) </vt:lpstr>
      <vt:lpstr>  Our Mission (what we want to achieve)</vt:lpstr>
      <vt:lpstr>Our Membership </vt:lpstr>
      <vt:lpstr>What we are doing</vt:lpstr>
      <vt:lpstr>Capacities and outcomes </vt:lpstr>
      <vt:lpstr>Slide 9</vt:lpstr>
      <vt:lpstr>Slide 10</vt:lpstr>
      <vt:lpstr>Slide 11</vt:lpstr>
      <vt:lpstr>Slide 12</vt:lpstr>
      <vt:lpstr>Slide 13</vt:lpstr>
      <vt:lpstr>Strengthening Families</vt:lpstr>
      <vt:lpstr>Time to reflect</vt:lpstr>
      <vt:lpstr>Stories that make us stronger</vt:lpstr>
      <vt:lpstr> There are no clear Pathways</vt:lpstr>
      <vt:lpstr>Thank you</vt:lpstr>
    </vt:vector>
  </TitlesOfParts>
  <Company>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dc:creator>
  <cp:lastModifiedBy> </cp:lastModifiedBy>
  <cp:revision>47</cp:revision>
  <dcterms:created xsi:type="dcterms:W3CDTF">2011-06-17T15:25:35Z</dcterms:created>
  <dcterms:modified xsi:type="dcterms:W3CDTF">2011-06-20T12:29:11Z</dcterms:modified>
</cp:coreProperties>
</file>