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8" r:id="rId3"/>
    <p:sldId id="259" r:id="rId4"/>
    <p:sldId id="262" r:id="rId5"/>
    <p:sldId id="263" r:id="rId6"/>
    <p:sldId id="265" r:id="rId7"/>
    <p:sldId id="266" r:id="rId8"/>
    <p:sldId id="267" r:id="rId9"/>
    <p:sldId id="268" r:id="rId10"/>
    <p:sldId id="269" r:id="rId11"/>
    <p:sldId id="270" r:id="rId12"/>
    <p:sldId id="271" r:id="rId13"/>
    <p:sldId id="272" r:id="rId14"/>
    <p:sldId id="273" r:id="rId15"/>
    <p:sldId id="274"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2473" autoAdjust="0"/>
  </p:normalViewPr>
  <p:slideViewPr>
    <p:cSldViewPr>
      <p:cViewPr varScale="1">
        <p:scale>
          <a:sx n="67" d="100"/>
          <a:sy n="67" d="100"/>
        </p:scale>
        <p:origin x="-147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E0F48C-C8C8-4AA5-9B80-9A2B410635E7}" type="datetimeFigureOut">
              <a:rPr lang="en-IE" smtClean="0"/>
              <a:pPr/>
              <a:t>20/06/2011</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EC494E-FAEC-44CD-A215-E90EBAB8C10B}" type="slidenum">
              <a:rPr lang="en-IE" smtClean="0"/>
              <a:pPr/>
              <a:t>‹#›</a:t>
            </a:fld>
            <a:endParaRPr lang="en-I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2</a:t>
            </a:fld>
            <a:endParaRPr lang="en-I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11</a:t>
            </a:fld>
            <a:endParaRPr lang="en-I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12</a:t>
            </a:fld>
            <a:endParaRPr lang="en-I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13</a:t>
            </a:fld>
            <a:endParaRPr lang="en-I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14</a:t>
            </a:fld>
            <a:endParaRPr lang="en-I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15</a:t>
            </a:fld>
            <a:endParaRPr lang="en-I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16</a:t>
            </a:fld>
            <a:endParaRPr lang="en-I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3</a:t>
            </a:fld>
            <a:endParaRPr lang="en-I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4</a:t>
            </a:fld>
            <a:endParaRPr lang="en-I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5</a:t>
            </a:fld>
            <a:endParaRPr lang="en-I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6</a:t>
            </a:fld>
            <a:endParaRPr lang="en-I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7</a:t>
            </a:fld>
            <a:endParaRPr lang="en-I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8</a:t>
            </a:fld>
            <a:endParaRPr lang="en-I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9</a:t>
            </a:fld>
            <a:endParaRPr lang="en-I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Service value / Service Operating Principle</a:t>
            </a:r>
            <a:endParaRPr lang="en-IE" dirty="0"/>
          </a:p>
        </p:txBody>
      </p:sp>
      <p:sp>
        <p:nvSpPr>
          <p:cNvPr id="4" name="Slide Number Placeholder 3"/>
          <p:cNvSpPr>
            <a:spLocks noGrp="1"/>
          </p:cNvSpPr>
          <p:nvPr>
            <p:ph type="sldNum" sz="quarter" idx="10"/>
          </p:nvPr>
        </p:nvSpPr>
        <p:spPr/>
        <p:txBody>
          <a:bodyPr/>
          <a:lstStyle/>
          <a:p>
            <a:fld id="{40EC494E-FAEC-44CD-A215-E90EBAB8C10B}" type="slidenum">
              <a:rPr lang="en-IE" smtClean="0"/>
              <a:pPr/>
              <a:t>10</a:t>
            </a:fld>
            <a:endParaRPr lang="en-I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A7DBD35F-5C12-45E0-BCFD-D40E101DA5D7}" type="datetimeFigureOut">
              <a:rPr lang="en-IE" smtClean="0"/>
              <a:pPr/>
              <a:t>20/06/2011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D42C770-B015-499E-ADCC-616A355828DF}" type="slidenum">
              <a:rPr lang="en-IE" smtClean="0"/>
              <a:pPr/>
              <a:t>‹#›</a:t>
            </a:fld>
            <a:endParaRPr lang="en-I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A7DBD35F-5C12-45E0-BCFD-D40E101DA5D7}" type="datetimeFigureOut">
              <a:rPr lang="en-IE" smtClean="0"/>
              <a:pPr/>
              <a:t>20/06/2011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D42C770-B015-499E-ADCC-616A355828DF}" type="slidenum">
              <a:rPr lang="en-IE" smtClean="0"/>
              <a:pPr/>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A7DBD35F-5C12-45E0-BCFD-D40E101DA5D7}" type="datetimeFigureOut">
              <a:rPr lang="en-IE" smtClean="0"/>
              <a:pPr/>
              <a:t>20/06/2011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D42C770-B015-499E-ADCC-616A355828DF}" type="slidenum">
              <a:rPr lang="en-IE" smtClean="0"/>
              <a:pPr/>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A7DBD35F-5C12-45E0-BCFD-D40E101DA5D7}" type="datetimeFigureOut">
              <a:rPr lang="en-IE" smtClean="0"/>
              <a:pPr/>
              <a:t>20/06/2011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D42C770-B015-499E-ADCC-616A355828DF}" type="slidenum">
              <a:rPr lang="en-IE" smtClean="0"/>
              <a:pPr/>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DBD35F-5C12-45E0-BCFD-D40E101DA5D7}" type="datetimeFigureOut">
              <a:rPr lang="en-IE" smtClean="0"/>
              <a:pPr/>
              <a:t>20/06/2011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D42C770-B015-499E-ADCC-616A355828DF}" type="slidenum">
              <a:rPr lang="en-IE" smtClean="0"/>
              <a:pPr/>
              <a:t>‹#›</a:t>
            </a:fld>
            <a:endParaRPr lang="en-I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A7DBD35F-5C12-45E0-BCFD-D40E101DA5D7}" type="datetimeFigureOut">
              <a:rPr lang="en-IE" smtClean="0"/>
              <a:pPr/>
              <a:t>20/06/2011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D42C770-B015-499E-ADCC-616A355828DF}" type="slidenum">
              <a:rPr lang="en-IE" smtClean="0"/>
              <a:pPr/>
              <a:t>‹#›</a:t>
            </a:fld>
            <a:endParaRPr lang="en-I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A7DBD35F-5C12-45E0-BCFD-D40E101DA5D7}" type="datetimeFigureOut">
              <a:rPr lang="en-IE" smtClean="0"/>
              <a:pPr/>
              <a:t>20/06/2011</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2D42C770-B015-499E-ADCC-616A355828DF}" type="slidenum">
              <a:rPr lang="en-IE" smtClean="0"/>
              <a:pPr/>
              <a:t>‹#›</a:t>
            </a:fld>
            <a:endParaRPr lang="en-I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A7DBD35F-5C12-45E0-BCFD-D40E101DA5D7}" type="datetimeFigureOut">
              <a:rPr lang="en-IE" smtClean="0"/>
              <a:pPr/>
              <a:t>20/06/2011</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2D42C770-B015-499E-ADCC-616A355828DF}" type="slidenum">
              <a:rPr lang="en-IE" smtClean="0"/>
              <a:pPr/>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DBD35F-5C12-45E0-BCFD-D40E101DA5D7}" type="datetimeFigureOut">
              <a:rPr lang="en-IE" smtClean="0"/>
              <a:pPr/>
              <a:t>20/06/2011</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2D42C770-B015-499E-ADCC-616A355828DF}" type="slidenum">
              <a:rPr lang="en-IE" smtClean="0"/>
              <a:pPr/>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DBD35F-5C12-45E0-BCFD-D40E101DA5D7}" type="datetimeFigureOut">
              <a:rPr lang="en-IE" smtClean="0"/>
              <a:pPr/>
              <a:t>20/06/2011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D42C770-B015-499E-ADCC-616A355828DF}" type="slidenum">
              <a:rPr lang="en-IE" smtClean="0"/>
              <a:pPr/>
              <a:t>‹#›</a:t>
            </a:fld>
            <a:endParaRPr lang="en-I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DBD35F-5C12-45E0-BCFD-D40E101DA5D7}" type="datetimeFigureOut">
              <a:rPr lang="en-IE" smtClean="0"/>
              <a:pPr/>
              <a:t>20/06/2011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D42C770-B015-499E-ADCC-616A355828DF}" type="slidenum">
              <a:rPr lang="en-IE" smtClean="0"/>
              <a:pPr/>
              <a:t>‹#›</a:t>
            </a:fld>
            <a:endParaRPr lang="en-I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DBD35F-5C12-45E0-BCFD-D40E101DA5D7}" type="datetimeFigureOut">
              <a:rPr lang="en-IE" smtClean="0"/>
              <a:pPr/>
              <a:t>20/06/2011</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42C770-B015-499E-ADCC-616A355828DF}" type="slidenum">
              <a:rPr lang="en-IE" smtClean="0"/>
              <a:pPr/>
              <a:t>‹#›</a:t>
            </a:fld>
            <a:endParaRPr lang="en-I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3568" y="980728"/>
            <a:ext cx="7772400" cy="1470025"/>
          </a:xfrm>
        </p:spPr>
        <p:txBody>
          <a:bodyPr/>
          <a:lstStyle/>
          <a:p>
            <a:r>
              <a:rPr lang="en-IE" dirty="0" smtClean="0"/>
              <a:t>Principles for Partnership</a:t>
            </a:r>
            <a:endParaRPr lang="en-IE" dirty="0"/>
          </a:p>
        </p:txBody>
      </p:sp>
      <p:sp>
        <p:nvSpPr>
          <p:cNvPr id="5" name="Subtitle 4"/>
          <p:cNvSpPr>
            <a:spLocks noGrp="1"/>
          </p:cNvSpPr>
          <p:nvPr>
            <p:ph type="subTitle" idx="1"/>
          </p:nvPr>
        </p:nvSpPr>
        <p:spPr>
          <a:xfrm>
            <a:off x="1403648" y="3068960"/>
            <a:ext cx="6400800" cy="1752600"/>
          </a:xfrm>
        </p:spPr>
        <p:txBody>
          <a:bodyPr/>
          <a:lstStyle/>
          <a:p>
            <a:r>
              <a:rPr lang="en-IE" dirty="0" smtClean="0"/>
              <a:t>Foundations for Shared Services</a:t>
            </a:r>
            <a:endParaRPr lang="en-IE"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8</a:t>
            </a:r>
            <a:r>
              <a:rPr lang="en-IE" dirty="0" smtClean="0"/>
              <a:t>	Services are contributors to the community</a:t>
            </a:r>
            <a:endParaRPr lang="en-IE" dirty="0"/>
          </a:p>
        </p:txBody>
      </p:sp>
      <p:sp>
        <p:nvSpPr>
          <p:cNvPr id="3" name="Content Placeholder 2"/>
          <p:cNvSpPr>
            <a:spLocks noGrp="1"/>
          </p:cNvSpPr>
          <p:nvPr>
            <p:ph idx="1"/>
          </p:nvPr>
        </p:nvSpPr>
        <p:spPr/>
        <p:txBody>
          <a:bodyPr>
            <a:normAutofit/>
          </a:bodyPr>
          <a:lstStyle/>
          <a:p>
            <a:pPr algn="just">
              <a:buNone/>
            </a:pPr>
            <a:r>
              <a:rPr lang="en-IE" dirty="0" smtClean="0"/>
              <a:t>	</a:t>
            </a:r>
          </a:p>
          <a:p>
            <a:pPr algn="just">
              <a:buNone/>
            </a:pPr>
            <a:r>
              <a:rPr lang="en-IE" dirty="0" smtClean="0"/>
              <a:t>	Engages actively in the process of community development; contributes to &amp; participates in the sharing of knowledge, expertise, resources and facilities in the community; and addresses issues of common community concern.   </a:t>
            </a:r>
          </a:p>
          <a:p>
            <a:pPr algn="just">
              <a:buNone/>
            </a:pPr>
            <a:endParaRPr lang="en-IE"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9</a:t>
            </a:r>
            <a:r>
              <a:rPr lang="en-IE" dirty="0" smtClean="0"/>
              <a:t>	Services are flexible resourceful and creative</a:t>
            </a:r>
            <a:endParaRPr lang="en-IE" dirty="0"/>
          </a:p>
        </p:txBody>
      </p:sp>
      <p:sp>
        <p:nvSpPr>
          <p:cNvPr id="3" name="Content Placeholder 2"/>
          <p:cNvSpPr>
            <a:spLocks noGrp="1"/>
          </p:cNvSpPr>
          <p:nvPr>
            <p:ph idx="1"/>
          </p:nvPr>
        </p:nvSpPr>
        <p:spPr/>
        <p:txBody>
          <a:bodyPr/>
          <a:lstStyle/>
          <a:p>
            <a:pPr algn="just">
              <a:buNone/>
            </a:pPr>
            <a:r>
              <a:rPr lang="en-IE" dirty="0" smtClean="0"/>
              <a:t>	</a:t>
            </a:r>
          </a:p>
          <a:p>
            <a:pPr algn="just">
              <a:buNone/>
            </a:pPr>
            <a:r>
              <a:rPr lang="en-IE" dirty="0" smtClean="0"/>
              <a:t>	Uses existing resources in new and innovative ways and accesses new resources in order to maximise the achievement of service users goals</a:t>
            </a:r>
          </a:p>
          <a:p>
            <a:pPr algn="just">
              <a:buNone/>
            </a:pPr>
            <a:r>
              <a:rPr lang="en-IE" dirty="0" smtClean="0"/>
              <a:t>	</a:t>
            </a:r>
            <a:endParaRPr lang="en-IE"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10	Services are accountable to stakeholders</a:t>
            </a:r>
            <a:endParaRPr lang="en-IE" dirty="0"/>
          </a:p>
        </p:txBody>
      </p:sp>
      <p:sp>
        <p:nvSpPr>
          <p:cNvPr id="3" name="Content Placeholder 2"/>
          <p:cNvSpPr>
            <a:spLocks noGrp="1"/>
          </p:cNvSpPr>
          <p:nvPr>
            <p:ph idx="1"/>
          </p:nvPr>
        </p:nvSpPr>
        <p:spPr/>
        <p:txBody>
          <a:bodyPr>
            <a:normAutofit lnSpcReduction="10000"/>
          </a:bodyPr>
          <a:lstStyle/>
          <a:p>
            <a:pPr algn="just">
              <a:buNone/>
            </a:pPr>
            <a:r>
              <a:rPr lang="en-IE" dirty="0" smtClean="0"/>
              <a:t>	</a:t>
            </a:r>
          </a:p>
          <a:p>
            <a:pPr algn="just">
              <a:buNone/>
            </a:pPr>
            <a:r>
              <a:rPr lang="en-IE" dirty="0" smtClean="0"/>
              <a:t>	Facilitates external reviews of service quality; demonstrates openness and transparency with key stakeholders with regard to resource utilisation; operates a fair and responsive complaints process; and actively supports the provision of independent advocacy for service users</a:t>
            </a:r>
            <a:endParaRPr lang="en-IE" dirty="0"/>
          </a:p>
          <a:p>
            <a:pPr algn="just">
              <a:buNone/>
            </a:pPr>
            <a:r>
              <a:rPr lang="en-IE" dirty="0" smtClean="0"/>
              <a:t>	</a:t>
            </a:r>
            <a:endParaRPr lang="en-IE"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11	Services are proven value for money</a:t>
            </a:r>
            <a:endParaRPr lang="en-IE" dirty="0"/>
          </a:p>
        </p:txBody>
      </p:sp>
      <p:sp>
        <p:nvSpPr>
          <p:cNvPr id="3" name="Content Placeholder 2"/>
          <p:cNvSpPr>
            <a:spLocks noGrp="1"/>
          </p:cNvSpPr>
          <p:nvPr>
            <p:ph idx="1"/>
          </p:nvPr>
        </p:nvSpPr>
        <p:spPr/>
        <p:txBody>
          <a:bodyPr/>
          <a:lstStyle/>
          <a:p>
            <a:pPr algn="just">
              <a:buNone/>
            </a:pPr>
            <a:r>
              <a:rPr lang="en-IE" dirty="0" smtClean="0"/>
              <a:t>	</a:t>
            </a:r>
          </a:p>
          <a:p>
            <a:pPr algn="just">
              <a:buNone/>
            </a:pPr>
            <a:r>
              <a:rPr lang="en-IE" dirty="0" smtClean="0"/>
              <a:t>	Implements financial systems that result in the individualisation of funding for each service user and the accurate measurement of the amount and quality of services received by each individual</a:t>
            </a:r>
            <a:endParaRPr lang="en-IE" dirty="0"/>
          </a:p>
          <a:p>
            <a:pPr algn="just">
              <a:buNone/>
            </a:pPr>
            <a:r>
              <a:rPr lang="en-IE" dirty="0" smtClean="0"/>
              <a:t>	</a:t>
            </a:r>
            <a:endParaRPr lang="en-IE"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smtClean="0"/>
              <a:t>12	Services are partnership based</a:t>
            </a:r>
            <a:endParaRPr lang="en-IE" dirty="0"/>
          </a:p>
        </p:txBody>
      </p:sp>
      <p:sp>
        <p:nvSpPr>
          <p:cNvPr id="3" name="Content Placeholder 2"/>
          <p:cNvSpPr>
            <a:spLocks noGrp="1"/>
          </p:cNvSpPr>
          <p:nvPr>
            <p:ph idx="1"/>
          </p:nvPr>
        </p:nvSpPr>
        <p:spPr/>
        <p:txBody>
          <a:bodyPr/>
          <a:lstStyle/>
          <a:p>
            <a:pPr algn="just">
              <a:buNone/>
            </a:pPr>
            <a:r>
              <a:rPr lang="en-IE" dirty="0" smtClean="0"/>
              <a:t>	</a:t>
            </a:r>
          </a:p>
          <a:p>
            <a:pPr algn="just">
              <a:buNone/>
            </a:pPr>
            <a:r>
              <a:rPr lang="en-IE" dirty="0" smtClean="0"/>
              <a:t>	Involves service users and their representatives, family members, and organisation staff, in leadership and decision-making at all organisational levels.</a:t>
            </a:r>
            <a:endParaRPr lang="en-IE" dirty="0"/>
          </a:p>
          <a:p>
            <a:pPr algn="just">
              <a:buNone/>
            </a:pPr>
            <a:r>
              <a:rPr lang="en-IE" dirty="0" smtClean="0"/>
              <a:t>	</a:t>
            </a:r>
            <a:endParaRPr lang="en-IE"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13	Services are oriented towards learning &amp; continuous improvement</a:t>
            </a:r>
            <a:endParaRPr lang="en-IE" dirty="0"/>
          </a:p>
        </p:txBody>
      </p:sp>
      <p:sp>
        <p:nvSpPr>
          <p:cNvPr id="3" name="Content Placeholder 2"/>
          <p:cNvSpPr>
            <a:spLocks noGrp="1"/>
          </p:cNvSpPr>
          <p:nvPr>
            <p:ph idx="1"/>
          </p:nvPr>
        </p:nvSpPr>
        <p:spPr/>
        <p:txBody>
          <a:bodyPr/>
          <a:lstStyle/>
          <a:p>
            <a:pPr algn="just">
              <a:buNone/>
            </a:pPr>
            <a:r>
              <a:rPr lang="en-IE" dirty="0" smtClean="0"/>
              <a:t>	</a:t>
            </a:r>
          </a:p>
          <a:p>
            <a:pPr algn="just">
              <a:buNone/>
            </a:pPr>
            <a:r>
              <a:rPr lang="en-IE" dirty="0" smtClean="0"/>
              <a:t>	Systematically scans the wider environment and utilises the resources of knowledge, skills and experience in our own and partner organisations to inform and drive a process of continuous improvement in service quality </a:t>
            </a:r>
          </a:p>
          <a:p>
            <a:pPr algn="just">
              <a:buNone/>
            </a:pPr>
            <a:r>
              <a:rPr lang="en-IE" dirty="0" smtClean="0"/>
              <a:t>	</a:t>
            </a:r>
            <a:endParaRPr lang="en-IE"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mtClean="0"/>
              <a:t>Summary</a:t>
            </a:r>
            <a:endParaRPr lang="en-IE" dirty="0"/>
          </a:p>
        </p:txBody>
      </p:sp>
      <p:sp>
        <p:nvSpPr>
          <p:cNvPr id="3" name="Content Placeholder 2"/>
          <p:cNvSpPr>
            <a:spLocks noGrp="1"/>
          </p:cNvSpPr>
          <p:nvPr>
            <p:ph idx="1"/>
          </p:nvPr>
        </p:nvSpPr>
        <p:spPr/>
        <p:txBody>
          <a:bodyPr>
            <a:normAutofit lnSpcReduction="10000"/>
          </a:bodyPr>
          <a:lstStyle/>
          <a:p>
            <a:pPr algn="just">
              <a:buNone/>
            </a:pPr>
            <a:endParaRPr lang="en-IE" dirty="0"/>
          </a:p>
          <a:p>
            <a:pPr algn="just">
              <a:buNone/>
            </a:pPr>
            <a:r>
              <a:rPr lang="en-IE" dirty="0" smtClean="0"/>
              <a:t>	A progression towards services that are individualised, rights based, and empowering; that are person-centred, flexible and accountable; services that energetically promote relationship building and social inclusion – and which are in and of the communities where service users live</a:t>
            </a:r>
            <a:endParaRPr lang="en-IE" dirty="0"/>
          </a:p>
          <a:p>
            <a:pPr algn="just">
              <a:buNone/>
            </a:pPr>
            <a:r>
              <a:rPr lang="en-IE" dirty="0" smtClean="0"/>
              <a:t>	</a:t>
            </a:r>
            <a:endParaRPr lang="en-I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smtClean="0"/>
              <a:t>Context - </a:t>
            </a:r>
            <a:r>
              <a:rPr lang="en-IE" sz="3200" dirty="0" smtClean="0"/>
              <a:t>exploring shared services</a:t>
            </a:r>
            <a:endParaRPr lang="en-IE" dirty="0"/>
          </a:p>
        </p:txBody>
      </p:sp>
      <p:sp>
        <p:nvSpPr>
          <p:cNvPr id="3" name="Content Placeholder 2"/>
          <p:cNvSpPr>
            <a:spLocks noGrp="1"/>
          </p:cNvSpPr>
          <p:nvPr>
            <p:ph idx="1"/>
          </p:nvPr>
        </p:nvSpPr>
        <p:spPr/>
        <p:txBody>
          <a:bodyPr>
            <a:normAutofit/>
          </a:bodyPr>
          <a:lstStyle/>
          <a:p>
            <a:pPr algn="just"/>
            <a:r>
              <a:rPr lang="en-IE" dirty="0" smtClean="0"/>
              <a:t>Agreed service values and principles are fundamental to the process</a:t>
            </a:r>
          </a:p>
          <a:p>
            <a:pPr algn="just">
              <a:buNone/>
            </a:pPr>
            <a:endParaRPr lang="en-IE" sz="1200" dirty="0" smtClean="0"/>
          </a:p>
          <a:p>
            <a:pPr algn="just"/>
            <a:r>
              <a:rPr lang="en-IE" dirty="0" smtClean="0"/>
              <a:t>Guiding values / principles</a:t>
            </a:r>
          </a:p>
          <a:p>
            <a:pPr lvl="1" algn="just"/>
            <a:r>
              <a:rPr lang="en-IE" dirty="0" smtClean="0"/>
              <a:t>An individually-led service culture</a:t>
            </a:r>
          </a:p>
          <a:p>
            <a:pPr lvl="1" algn="just"/>
            <a:r>
              <a:rPr lang="en-IE" dirty="0" smtClean="0"/>
              <a:t>Community based  socially inclusive services</a:t>
            </a:r>
          </a:p>
          <a:p>
            <a:pPr lvl="1" algn="just">
              <a:buNone/>
            </a:pPr>
            <a:endParaRPr lang="en-IE" sz="1200" dirty="0" smtClean="0"/>
          </a:p>
          <a:p>
            <a:pPr algn="just"/>
            <a:r>
              <a:rPr lang="en-IE" dirty="0" smtClean="0"/>
              <a:t>Key outcome: provide clarity regarding the service providers role  and approach</a:t>
            </a:r>
          </a:p>
          <a:p>
            <a:pPr>
              <a:buNone/>
            </a:pPr>
            <a:endParaRPr lang="en-IE" dirty="0" smtClean="0"/>
          </a:p>
          <a:p>
            <a:pPr lvl="1">
              <a:buNone/>
            </a:pPr>
            <a:endParaRPr lang="en-IE" dirty="0" smtClean="0"/>
          </a:p>
          <a:p>
            <a:pPr lvl="1"/>
            <a:endParaRPr lang="en-IE" dirty="0" smtClean="0"/>
          </a:p>
          <a:p>
            <a:endParaRPr lang="en-IE" dirty="0"/>
          </a:p>
          <a:p>
            <a:endParaRPr lang="en-IE" dirty="0" smtClean="0"/>
          </a:p>
          <a:p>
            <a:pPr lvl="1"/>
            <a:endParaRPr lang="en-IE" dirty="0" smtClean="0"/>
          </a:p>
          <a:p>
            <a:pPr lvl="1"/>
            <a:endParaRPr lang="en-IE" dirty="0" smtClean="0"/>
          </a:p>
          <a:p>
            <a:pPr lvl="1"/>
            <a:endParaRPr lang="en-IE" dirty="0" smtClean="0"/>
          </a:p>
          <a:p>
            <a:pPr lvl="1"/>
            <a:endParaRPr lang="en-IE" dirty="0" smtClean="0"/>
          </a:p>
          <a:p>
            <a:pPr>
              <a:buNone/>
            </a:pPr>
            <a:endParaRPr lang="en-IE" dirty="0" smtClean="0"/>
          </a:p>
          <a:p>
            <a:endParaRPr lang="en-IE" dirty="0"/>
          </a:p>
          <a:p>
            <a:endParaRPr lang="en-IE" dirty="0" smtClean="0"/>
          </a:p>
          <a:p>
            <a:endParaRPr lang="en-IE" dirty="0"/>
          </a:p>
          <a:p>
            <a:endParaRPr lang="en-IE" dirty="0" smtClean="0"/>
          </a:p>
          <a:p>
            <a:endParaRPr lang="en-IE" dirty="0"/>
          </a:p>
          <a:p>
            <a:endParaRPr lang="en-IE"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smtClean="0"/>
              <a:t>1	Services are rights </a:t>
            </a:r>
            <a:r>
              <a:rPr lang="en-IE" dirty="0"/>
              <a:t>b</a:t>
            </a:r>
            <a:r>
              <a:rPr lang="en-IE" dirty="0" smtClean="0"/>
              <a:t>ased</a:t>
            </a:r>
            <a:endParaRPr lang="en-IE" dirty="0"/>
          </a:p>
        </p:txBody>
      </p:sp>
      <p:sp>
        <p:nvSpPr>
          <p:cNvPr id="3" name="Content Placeholder 2"/>
          <p:cNvSpPr>
            <a:spLocks noGrp="1"/>
          </p:cNvSpPr>
          <p:nvPr>
            <p:ph idx="1"/>
          </p:nvPr>
        </p:nvSpPr>
        <p:spPr/>
        <p:txBody>
          <a:bodyPr/>
          <a:lstStyle/>
          <a:p>
            <a:pPr algn="just">
              <a:buNone/>
            </a:pPr>
            <a:r>
              <a:rPr lang="en-IE" dirty="0" smtClean="0"/>
              <a:t>	</a:t>
            </a:r>
          </a:p>
          <a:p>
            <a:pPr algn="just">
              <a:buNone/>
            </a:pPr>
            <a:endParaRPr lang="en-IE" dirty="0"/>
          </a:p>
          <a:p>
            <a:pPr algn="just">
              <a:buNone/>
            </a:pPr>
            <a:r>
              <a:rPr lang="en-IE" dirty="0" smtClean="0"/>
              <a:t>	Actively supports service users to know and exercise their rights as full and equal citizens, and as consumers of our services</a:t>
            </a:r>
            <a:endParaRPr lang="en-I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2	Services are respectful of the right to self-determination</a:t>
            </a:r>
            <a:endParaRPr lang="en-IE" dirty="0"/>
          </a:p>
        </p:txBody>
      </p:sp>
      <p:sp>
        <p:nvSpPr>
          <p:cNvPr id="3" name="Content Placeholder 2"/>
          <p:cNvSpPr>
            <a:spLocks noGrp="1"/>
          </p:cNvSpPr>
          <p:nvPr>
            <p:ph idx="1"/>
          </p:nvPr>
        </p:nvSpPr>
        <p:spPr/>
        <p:txBody>
          <a:bodyPr/>
          <a:lstStyle/>
          <a:p>
            <a:pPr algn="just">
              <a:buNone/>
            </a:pPr>
            <a:r>
              <a:rPr lang="en-IE" dirty="0" smtClean="0"/>
              <a:t>	</a:t>
            </a:r>
          </a:p>
          <a:p>
            <a:pPr algn="just">
              <a:buNone/>
            </a:pPr>
            <a:r>
              <a:rPr lang="en-IE" dirty="0" smtClean="0"/>
              <a:t>	Ensures the involvement of service users in all decisions that affect them, providing support for informed decision making, and facilitating service users to exercise control over and direct the supports that they receive</a:t>
            </a:r>
            <a:endParaRPr lang="en-IE"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smtClean="0"/>
              <a:t>3	Services are person-centred</a:t>
            </a:r>
            <a:endParaRPr lang="en-IE" dirty="0"/>
          </a:p>
        </p:txBody>
      </p:sp>
      <p:sp>
        <p:nvSpPr>
          <p:cNvPr id="3" name="Content Placeholder 2"/>
          <p:cNvSpPr>
            <a:spLocks noGrp="1"/>
          </p:cNvSpPr>
          <p:nvPr>
            <p:ph idx="1"/>
          </p:nvPr>
        </p:nvSpPr>
        <p:spPr/>
        <p:txBody>
          <a:bodyPr/>
          <a:lstStyle/>
          <a:p>
            <a:pPr algn="just">
              <a:buNone/>
            </a:pPr>
            <a:r>
              <a:rPr lang="en-IE" dirty="0" smtClean="0"/>
              <a:t>	</a:t>
            </a:r>
          </a:p>
          <a:p>
            <a:pPr algn="just">
              <a:buNone/>
            </a:pPr>
            <a:r>
              <a:rPr lang="en-IE" dirty="0" smtClean="0"/>
              <a:t>	Provides services and supports that are effective in meeting the explicit needs, wishes and choices of each individual service user</a:t>
            </a:r>
            <a:endParaRPr lang="en-IE" dirty="0"/>
          </a:p>
          <a:p>
            <a:pPr algn="just">
              <a:buNone/>
            </a:pPr>
            <a:r>
              <a:rPr lang="en-IE" dirty="0" smtClean="0"/>
              <a:t>	</a:t>
            </a:r>
            <a:endParaRPr lang="en-IE"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4</a:t>
            </a:r>
            <a:r>
              <a:rPr lang="en-IE" dirty="0" smtClean="0"/>
              <a:t>	Services are capacity building</a:t>
            </a:r>
            <a:endParaRPr lang="en-IE" dirty="0"/>
          </a:p>
        </p:txBody>
      </p:sp>
      <p:sp>
        <p:nvSpPr>
          <p:cNvPr id="3" name="Content Placeholder 2"/>
          <p:cNvSpPr>
            <a:spLocks noGrp="1"/>
          </p:cNvSpPr>
          <p:nvPr>
            <p:ph idx="1"/>
          </p:nvPr>
        </p:nvSpPr>
        <p:spPr/>
        <p:txBody>
          <a:bodyPr/>
          <a:lstStyle/>
          <a:p>
            <a:pPr algn="just">
              <a:buNone/>
            </a:pPr>
            <a:r>
              <a:rPr lang="en-IE" dirty="0" smtClean="0"/>
              <a:t>	</a:t>
            </a:r>
          </a:p>
          <a:p>
            <a:pPr algn="just">
              <a:buNone/>
            </a:pPr>
            <a:r>
              <a:rPr lang="en-IE" dirty="0" smtClean="0"/>
              <a:t>	Provides opportunities &amp; supports for service users to develop their competencies and independence to the greatest extent possible</a:t>
            </a:r>
            <a:endParaRPr lang="en-IE" dirty="0"/>
          </a:p>
          <a:p>
            <a:pPr algn="just">
              <a:buNone/>
            </a:pPr>
            <a:r>
              <a:rPr lang="en-IE" dirty="0" smtClean="0"/>
              <a:t>	</a:t>
            </a:r>
            <a:endParaRPr lang="en-IE"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5</a:t>
            </a:r>
            <a:r>
              <a:rPr lang="en-IE" dirty="0" smtClean="0"/>
              <a:t>	Services are relationship oriented</a:t>
            </a:r>
            <a:endParaRPr lang="en-IE" dirty="0"/>
          </a:p>
        </p:txBody>
      </p:sp>
      <p:sp>
        <p:nvSpPr>
          <p:cNvPr id="3" name="Content Placeholder 2"/>
          <p:cNvSpPr>
            <a:spLocks noGrp="1"/>
          </p:cNvSpPr>
          <p:nvPr>
            <p:ph idx="1"/>
          </p:nvPr>
        </p:nvSpPr>
        <p:spPr/>
        <p:txBody>
          <a:bodyPr/>
          <a:lstStyle/>
          <a:p>
            <a:pPr algn="just">
              <a:buNone/>
            </a:pPr>
            <a:r>
              <a:rPr lang="en-IE" dirty="0" smtClean="0"/>
              <a:t>	</a:t>
            </a:r>
          </a:p>
          <a:p>
            <a:pPr algn="just">
              <a:buNone/>
            </a:pPr>
            <a:r>
              <a:rPr lang="en-IE" dirty="0" smtClean="0"/>
              <a:t>	Supports and sustains natural support networks, ties to family, friends, and neighbours; and the development of new friendships and meaningful relationships</a:t>
            </a:r>
            <a:endParaRPr lang="en-IE" dirty="0"/>
          </a:p>
          <a:p>
            <a:pPr algn="just">
              <a:buNone/>
            </a:pPr>
            <a:r>
              <a:rPr lang="en-IE" dirty="0" smtClean="0"/>
              <a:t>	</a:t>
            </a:r>
            <a:endParaRPr lang="en-IE"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6</a:t>
            </a:r>
            <a:r>
              <a:rPr lang="en-IE" dirty="0" smtClean="0"/>
              <a:t>	Services are socially inclusive</a:t>
            </a:r>
            <a:endParaRPr lang="en-IE" dirty="0"/>
          </a:p>
        </p:txBody>
      </p:sp>
      <p:sp>
        <p:nvSpPr>
          <p:cNvPr id="3" name="Content Placeholder 2"/>
          <p:cNvSpPr>
            <a:spLocks noGrp="1"/>
          </p:cNvSpPr>
          <p:nvPr>
            <p:ph idx="1"/>
          </p:nvPr>
        </p:nvSpPr>
        <p:spPr/>
        <p:txBody>
          <a:bodyPr/>
          <a:lstStyle/>
          <a:p>
            <a:pPr algn="just">
              <a:buNone/>
            </a:pPr>
            <a:r>
              <a:rPr lang="en-IE" dirty="0" smtClean="0"/>
              <a:t>	</a:t>
            </a:r>
          </a:p>
          <a:p>
            <a:pPr algn="just">
              <a:buNone/>
            </a:pPr>
            <a:r>
              <a:rPr lang="en-IE" dirty="0" smtClean="0"/>
              <a:t>	Maximises the participation of service users in the ordinary life of the community, and supports active citizenship and the development of valued social roles</a:t>
            </a:r>
            <a:endParaRPr lang="en-IE" dirty="0"/>
          </a:p>
          <a:p>
            <a:pPr algn="just">
              <a:buNone/>
            </a:pPr>
            <a:r>
              <a:rPr lang="en-IE" dirty="0" smtClean="0"/>
              <a:t>	</a:t>
            </a:r>
            <a:endParaRPr lang="en-IE"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7</a:t>
            </a:r>
            <a:r>
              <a:rPr lang="en-IE" dirty="0" smtClean="0"/>
              <a:t>	Services are delivered locally</a:t>
            </a:r>
            <a:endParaRPr lang="en-IE" dirty="0"/>
          </a:p>
        </p:txBody>
      </p:sp>
      <p:sp>
        <p:nvSpPr>
          <p:cNvPr id="3" name="Content Placeholder 2"/>
          <p:cNvSpPr>
            <a:spLocks noGrp="1"/>
          </p:cNvSpPr>
          <p:nvPr>
            <p:ph idx="1"/>
          </p:nvPr>
        </p:nvSpPr>
        <p:spPr/>
        <p:txBody>
          <a:bodyPr/>
          <a:lstStyle/>
          <a:p>
            <a:pPr algn="just">
              <a:buNone/>
            </a:pPr>
            <a:r>
              <a:rPr lang="en-IE" dirty="0" smtClean="0"/>
              <a:t>	</a:t>
            </a:r>
          </a:p>
          <a:p>
            <a:pPr algn="just">
              <a:buNone/>
            </a:pPr>
            <a:r>
              <a:rPr lang="en-IE" dirty="0" smtClean="0"/>
              <a:t>	Supports people in the local communities in which they live; where community resources &amp; facilities available to them are located; and where relationships and natural supports are most relevant to the quality of their daily lives</a:t>
            </a:r>
            <a:endParaRPr lang="en-IE" dirty="0"/>
          </a:p>
          <a:p>
            <a:pPr algn="just">
              <a:buNone/>
            </a:pPr>
            <a:r>
              <a:rPr lang="en-IE" dirty="0" smtClean="0"/>
              <a:t>	</a:t>
            </a:r>
            <a:endParaRPr lang="en-IE"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TotalTime>
  <Words>154</Words>
  <Application>Microsoft Office PowerPoint</Application>
  <PresentationFormat>On-screen Show (4:3)</PresentationFormat>
  <Paragraphs>106</Paragraphs>
  <Slides>16</Slides>
  <Notes>15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Principles for Partnership</vt:lpstr>
      <vt:lpstr>Context - exploring shared services</vt:lpstr>
      <vt:lpstr>1 Services are rights based</vt:lpstr>
      <vt:lpstr>2 Services are respectful of the right to self-determination</vt:lpstr>
      <vt:lpstr>3 Services are person-centred</vt:lpstr>
      <vt:lpstr>4 Services are capacity building</vt:lpstr>
      <vt:lpstr>5 Services are relationship oriented</vt:lpstr>
      <vt:lpstr>6 Services are socially inclusive</vt:lpstr>
      <vt:lpstr>7 Services are delivered locally</vt:lpstr>
      <vt:lpstr>8 Services are contributors to the community</vt:lpstr>
      <vt:lpstr>9 Services are flexible resourceful and creative</vt:lpstr>
      <vt:lpstr>10 Services are accountable to stakeholders</vt:lpstr>
      <vt:lpstr>11 Services are proven value for money</vt:lpstr>
      <vt:lpstr>12 Services are partnership based</vt:lpstr>
      <vt:lpstr>13 Services are oriented towards learning &amp; continuous improvement</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Simpson</dc:creator>
  <cp:lastModifiedBy>Simpson</cp:lastModifiedBy>
  <cp:revision>46</cp:revision>
  <dcterms:created xsi:type="dcterms:W3CDTF">2011-06-20T09:32:46Z</dcterms:created>
  <dcterms:modified xsi:type="dcterms:W3CDTF">2011-06-20T14:16:17Z</dcterms:modified>
</cp:coreProperties>
</file>