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1" r:id="rId4"/>
    <p:sldId id="258" r:id="rId5"/>
    <p:sldId id="272" r:id="rId6"/>
    <p:sldId id="259" r:id="rId7"/>
    <p:sldId id="263" r:id="rId8"/>
    <p:sldId id="262" r:id="rId9"/>
    <p:sldId id="264" r:id="rId10"/>
    <p:sldId id="265" r:id="rId11"/>
    <p:sldId id="266" r:id="rId12"/>
    <p:sldId id="267" r:id="rId13"/>
    <p:sldId id="284" r:id="rId14"/>
    <p:sldId id="268" r:id="rId15"/>
    <p:sldId id="271" r:id="rId16"/>
    <p:sldId id="269" r:id="rId17"/>
    <p:sldId id="273" r:id="rId18"/>
    <p:sldId id="275" r:id="rId19"/>
    <p:sldId id="277" r:id="rId20"/>
    <p:sldId id="270" r:id="rId21"/>
    <p:sldId id="260" r:id="rId22"/>
    <p:sldId id="279" r:id="rId23"/>
    <p:sldId id="280" r:id="rId24"/>
    <p:sldId id="288" r:id="rId25"/>
    <p:sldId id="28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857" autoAdjust="0"/>
  </p:normalViewPr>
  <p:slideViewPr>
    <p:cSldViewPr>
      <p:cViewPr varScale="1">
        <p:scale>
          <a:sx n="66" d="100"/>
          <a:sy n="66" d="100"/>
        </p:scale>
        <p:origin x="-1692" y="-114"/>
      </p:cViewPr>
      <p:guideLst>
        <p:guide orient="horz" pos="2160"/>
        <p:guide pos="2880"/>
      </p:guideLst>
    </p:cSldViewPr>
  </p:slideViewPr>
  <p:notesTextViewPr>
    <p:cViewPr>
      <p:scale>
        <a:sx n="100" d="100"/>
        <a:sy n="100" d="100"/>
      </p:scale>
      <p:origin x="0" y="0"/>
    </p:cViewPr>
  </p:notesTextViewPr>
  <p:sorterViewPr>
    <p:cViewPr>
      <p:scale>
        <a:sx n="97" d="100"/>
        <a:sy n="97" d="100"/>
      </p:scale>
      <p:origin x="0" y="34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A52F8-9D8C-49B7-89D9-9E99C40B27F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IE"/>
        </a:p>
      </dgm:t>
    </dgm:pt>
    <dgm:pt modelId="{F433CA9E-E9FB-4927-8A51-57DD786BE1B1}">
      <dgm:prSet phldrT="[Text]" custT="1"/>
      <dgm:spPr/>
      <dgm:t>
        <a:bodyPr/>
        <a:lstStyle/>
        <a:p>
          <a:r>
            <a:rPr lang="en-IE" sz="1000" b="1" dirty="0"/>
            <a:t>Changing service  context</a:t>
          </a:r>
        </a:p>
      </dgm:t>
    </dgm:pt>
    <dgm:pt modelId="{D113FCBA-92A3-4AE8-B960-6AF1DFEB4588}" type="parTrans" cxnId="{B9195522-7D31-404E-9EC5-68B2EEB4D38A}">
      <dgm:prSet/>
      <dgm:spPr/>
      <dgm:t>
        <a:bodyPr/>
        <a:lstStyle/>
        <a:p>
          <a:endParaRPr lang="en-IE"/>
        </a:p>
      </dgm:t>
    </dgm:pt>
    <dgm:pt modelId="{39E21F0A-1523-4421-B5F0-5C3648792648}" type="sibTrans" cxnId="{B9195522-7D31-404E-9EC5-68B2EEB4D38A}">
      <dgm:prSet/>
      <dgm:spPr/>
      <dgm:t>
        <a:bodyPr/>
        <a:lstStyle/>
        <a:p>
          <a:endParaRPr lang="en-IE"/>
        </a:p>
      </dgm:t>
    </dgm:pt>
    <dgm:pt modelId="{FA789884-0F9E-4DD7-B431-298417AB663F}">
      <dgm:prSet phldrT="[Text]" custT="1"/>
      <dgm:spPr/>
      <dgm:t>
        <a:bodyPr/>
        <a:lstStyle/>
        <a:p>
          <a:r>
            <a:rPr lang="en-IE" sz="1000" b="1" dirty="0"/>
            <a:t>External  Standard -setting and  Evaluation</a:t>
          </a:r>
        </a:p>
      </dgm:t>
    </dgm:pt>
    <dgm:pt modelId="{D7EC1238-BEE9-4987-88FA-53C332EA55BA}" type="parTrans" cxnId="{E420F6AF-89C8-48C0-BCF8-2283C4BD194A}">
      <dgm:prSet/>
      <dgm:spPr/>
      <dgm:t>
        <a:bodyPr/>
        <a:lstStyle/>
        <a:p>
          <a:endParaRPr lang="en-IE" dirty="0"/>
        </a:p>
      </dgm:t>
    </dgm:pt>
    <dgm:pt modelId="{E80E25E1-528A-48B1-860C-22B6C29D896E}" type="sibTrans" cxnId="{E420F6AF-89C8-48C0-BCF8-2283C4BD194A}">
      <dgm:prSet/>
      <dgm:spPr/>
      <dgm:t>
        <a:bodyPr/>
        <a:lstStyle/>
        <a:p>
          <a:endParaRPr lang="en-IE"/>
        </a:p>
      </dgm:t>
    </dgm:pt>
    <dgm:pt modelId="{02024EFA-5B12-4287-BD94-7837F81C6718}">
      <dgm:prSet phldrT="[Text]" custT="1"/>
      <dgm:spPr/>
      <dgm:t>
        <a:bodyPr/>
        <a:lstStyle/>
        <a:p>
          <a:r>
            <a:rPr lang="en-IE" sz="1000" b="1" dirty="0" smtClean="0"/>
            <a:t>DOHC </a:t>
          </a:r>
          <a:r>
            <a:rPr lang="en-IE" sz="1000" b="1" dirty="0"/>
            <a:t>Policy Principles</a:t>
          </a:r>
          <a:r>
            <a:rPr lang="en-IE" sz="1000" b="1" dirty="0" smtClean="0"/>
            <a:t>: individualisation  of </a:t>
          </a:r>
          <a:r>
            <a:rPr lang="en-IE" sz="1000" b="1" dirty="0"/>
            <a:t>Service s &amp; Resource Allocation</a:t>
          </a:r>
        </a:p>
      </dgm:t>
    </dgm:pt>
    <dgm:pt modelId="{11F4EE58-A5B3-4859-ABF9-F022391DBF19}" type="parTrans" cxnId="{42AC33EB-2D51-42B0-9532-DC1DB3799209}">
      <dgm:prSet/>
      <dgm:spPr/>
      <dgm:t>
        <a:bodyPr/>
        <a:lstStyle/>
        <a:p>
          <a:endParaRPr lang="en-IE" dirty="0"/>
        </a:p>
      </dgm:t>
    </dgm:pt>
    <dgm:pt modelId="{B42AE205-9DA1-4685-8BA5-8802E6294ED4}" type="sibTrans" cxnId="{42AC33EB-2D51-42B0-9532-DC1DB3799209}">
      <dgm:prSet/>
      <dgm:spPr/>
      <dgm:t>
        <a:bodyPr/>
        <a:lstStyle/>
        <a:p>
          <a:endParaRPr lang="en-IE"/>
        </a:p>
      </dgm:t>
    </dgm:pt>
    <dgm:pt modelId="{2D76583A-A018-48A3-803B-331387358288}">
      <dgm:prSet phldrT="[Text]" custT="1"/>
      <dgm:spPr/>
      <dgm:t>
        <a:bodyPr/>
        <a:lstStyle/>
        <a:p>
          <a:r>
            <a:rPr lang="en-IE" sz="1000" b="1" dirty="0"/>
            <a:t>Person - Centred Service Models</a:t>
          </a:r>
        </a:p>
      </dgm:t>
    </dgm:pt>
    <dgm:pt modelId="{1C0F9158-CE1B-4958-8DDB-8032006E9014}" type="parTrans" cxnId="{78B96184-361C-407E-8E9F-8EC32B89A9AC}">
      <dgm:prSet/>
      <dgm:spPr/>
      <dgm:t>
        <a:bodyPr/>
        <a:lstStyle/>
        <a:p>
          <a:endParaRPr lang="en-IE" dirty="0"/>
        </a:p>
      </dgm:t>
    </dgm:pt>
    <dgm:pt modelId="{C278F07F-1AF3-4B09-A957-E6B9DFFA60B6}" type="sibTrans" cxnId="{78B96184-361C-407E-8E9F-8EC32B89A9AC}">
      <dgm:prSet/>
      <dgm:spPr/>
      <dgm:t>
        <a:bodyPr/>
        <a:lstStyle/>
        <a:p>
          <a:endParaRPr lang="en-IE"/>
        </a:p>
      </dgm:t>
    </dgm:pt>
    <dgm:pt modelId="{4F4C69BA-B544-4B6E-B823-F6F31F9034AC}">
      <dgm:prSet phldrT="[Text]" custT="1"/>
      <dgm:spPr/>
      <dgm:t>
        <a:bodyPr/>
        <a:lstStyle/>
        <a:p>
          <a:r>
            <a:rPr lang="en-IE" sz="1000" b="1" dirty="0"/>
            <a:t>Rights - based </a:t>
          </a:r>
        </a:p>
        <a:p>
          <a:r>
            <a:rPr lang="en-IE" sz="1000" b="1" dirty="0"/>
            <a:t>Entitlements</a:t>
          </a:r>
        </a:p>
      </dgm:t>
    </dgm:pt>
    <dgm:pt modelId="{EEF9FB04-A397-41D9-8626-EA735438ED35}" type="parTrans" cxnId="{8542E9C7-2A08-432D-8D76-E940570BF542}">
      <dgm:prSet/>
      <dgm:spPr/>
      <dgm:t>
        <a:bodyPr/>
        <a:lstStyle/>
        <a:p>
          <a:endParaRPr lang="en-IE" dirty="0"/>
        </a:p>
      </dgm:t>
    </dgm:pt>
    <dgm:pt modelId="{BA99C3A9-E76F-4817-A9B2-299B8BD6D899}" type="sibTrans" cxnId="{8542E9C7-2A08-432D-8D76-E940570BF542}">
      <dgm:prSet/>
      <dgm:spPr/>
      <dgm:t>
        <a:bodyPr/>
        <a:lstStyle/>
        <a:p>
          <a:endParaRPr lang="en-IE"/>
        </a:p>
      </dgm:t>
    </dgm:pt>
    <dgm:pt modelId="{69AFDC48-A012-44DF-BC09-08D9D5B4BDCF}" type="pres">
      <dgm:prSet presAssocID="{BDDA52F8-9D8C-49B7-89D9-9E99C40B27F2}" presName="cycle" presStyleCnt="0">
        <dgm:presLayoutVars>
          <dgm:chMax val="1"/>
          <dgm:dir/>
          <dgm:animLvl val="ctr"/>
          <dgm:resizeHandles val="exact"/>
        </dgm:presLayoutVars>
      </dgm:prSet>
      <dgm:spPr/>
      <dgm:t>
        <a:bodyPr/>
        <a:lstStyle/>
        <a:p>
          <a:endParaRPr lang="en-IE"/>
        </a:p>
      </dgm:t>
    </dgm:pt>
    <dgm:pt modelId="{0509BD05-BADD-4D9F-B8E0-98F9513D6AED}" type="pres">
      <dgm:prSet presAssocID="{F433CA9E-E9FB-4927-8A51-57DD786BE1B1}" presName="centerShape" presStyleLbl="node0" presStyleIdx="0" presStyleCnt="1"/>
      <dgm:spPr/>
      <dgm:t>
        <a:bodyPr/>
        <a:lstStyle/>
        <a:p>
          <a:endParaRPr lang="en-IE"/>
        </a:p>
      </dgm:t>
    </dgm:pt>
    <dgm:pt modelId="{A7D895E4-16D5-4432-A601-EC727AF8D767}" type="pres">
      <dgm:prSet presAssocID="{D7EC1238-BEE9-4987-88FA-53C332EA55BA}" presName="Name9" presStyleLbl="parChTrans1D2" presStyleIdx="0" presStyleCnt="4"/>
      <dgm:spPr/>
      <dgm:t>
        <a:bodyPr/>
        <a:lstStyle/>
        <a:p>
          <a:endParaRPr lang="en-IE"/>
        </a:p>
      </dgm:t>
    </dgm:pt>
    <dgm:pt modelId="{8742597E-724E-46C4-8783-04EB54F5BB7D}" type="pres">
      <dgm:prSet presAssocID="{D7EC1238-BEE9-4987-88FA-53C332EA55BA}" presName="connTx" presStyleLbl="parChTrans1D2" presStyleIdx="0" presStyleCnt="4"/>
      <dgm:spPr/>
      <dgm:t>
        <a:bodyPr/>
        <a:lstStyle/>
        <a:p>
          <a:endParaRPr lang="en-IE"/>
        </a:p>
      </dgm:t>
    </dgm:pt>
    <dgm:pt modelId="{4996F1EC-08B5-42A8-B4B8-6783140EA858}" type="pres">
      <dgm:prSet presAssocID="{FA789884-0F9E-4DD7-B431-298417AB663F}" presName="node" presStyleLbl="node1" presStyleIdx="0" presStyleCnt="4">
        <dgm:presLayoutVars>
          <dgm:bulletEnabled val="1"/>
        </dgm:presLayoutVars>
      </dgm:prSet>
      <dgm:spPr/>
      <dgm:t>
        <a:bodyPr/>
        <a:lstStyle/>
        <a:p>
          <a:endParaRPr lang="en-IE"/>
        </a:p>
      </dgm:t>
    </dgm:pt>
    <dgm:pt modelId="{B37905F8-2619-42F8-BF52-AAA53CEDE48A}" type="pres">
      <dgm:prSet presAssocID="{11F4EE58-A5B3-4859-ABF9-F022391DBF19}" presName="Name9" presStyleLbl="parChTrans1D2" presStyleIdx="1" presStyleCnt="4"/>
      <dgm:spPr/>
      <dgm:t>
        <a:bodyPr/>
        <a:lstStyle/>
        <a:p>
          <a:endParaRPr lang="en-IE"/>
        </a:p>
      </dgm:t>
    </dgm:pt>
    <dgm:pt modelId="{B1CC2E36-0DBA-4DF7-8E23-E46126A7139D}" type="pres">
      <dgm:prSet presAssocID="{11F4EE58-A5B3-4859-ABF9-F022391DBF19}" presName="connTx" presStyleLbl="parChTrans1D2" presStyleIdx="1" presStyleCnt="4"/>
      <dgm:spPr/>
      <dgm:t>
        <a:bodyPr/>
        <a:lstStyle/>
        <a:p>
          <a:endParaRPr lang="en-IE"/>
        </a:p>
      </dgm:t>
    </dgm:pt>
    <dgm:pt modelId="{492F6BAC-B8D4-44F1-88B0-0392FEEA02A7}" type="pres">
      <dgm:prSet presAssocID="{02024EFA-5B12-4287-BD94-7837F81C6718}" presName="node" presStyleLbl="node1" presStyleIdx="1" presStyleCnt="4" custScaleX="123921">
        <dgm:presLayoutVars>
          <dgm:bulletEnabled val="1"/>
        </dgm:presLayoutVars>
      </dgm:prSet>
      <dgm:spPr/>
      <dgm:t>
        <a:bodyPr/>
        <a:lstStyle/>
        <a:p>
          <a:endParaRPr lang="en-IE"/>
        </a:p>
      </dgm:t>
    </dgm:pt>
    <dgm:pt modelId="{CB8CD3FF-845A-42C8-8551-8D40ACDA6364}" type="pres">
      <dgm:prSet presAssocID="{1C0F9158-CE1B-4958-8DDB-8032006E9014}" presName="Name9" presStyleLbl="parChTrans1D2" presStyleIdx="2" presStyleCnt="4"/>
      <dgm:spPr/>
      <dgm:t>
        <a:bodyPr/>
        <a:lstStyle/>
        <a:p>
          <a:endParaRPr lang="en-IE"/>
        </a:p>
      </dgm:t>
    </dgm:pt>
    <dgm:pt modelId="{F1862FB1-095E-4F4B-BE04-7EF3F7C122EB}" type="pres">
      <dgm:prSet presAssocID="{1C0F9158-CE1B-4958-8DDB-8032006E9014}" presName="connTx" presStyleLbl="parChTrans1D2" presStyleIdx="2" presStyleCnt="4"/>
      <dgm:spPr/>
      <dgm:t>
        <a:bodyPr/>
        <a:lstStyle/>
        <a:p>
          <a:endParaRPr lang="en-IE"/>
        </a:p>
      </dgm:t>
    </dgm:pt>
    <dgm:pt modelId="{ED98BCEB-7B9A-4168-A7B2-C12F5FE1CCB7}" type="pres">
      <dgm:prSet presAssocID="{2D76583A-A018-48A3-803B-331387358288}" presName="node" presStyleLbl="node1" presStyleIdx="2" presStyleCnt="4">
        <dgm:presLayoutVars>
          <dgm:bulletEnabled val="1"/>
        </dgm:presLayoutVars>
      </dgm:prSet>
      <dgm:spPr/>
      <dgm:t>
        <a:bodyPr/>
        <a:lstStyle/>
        <a:p>
          <a:endParaRPr lang="en-IE"/>
        </a:p>
      </dgm:t>
    </dgm:pt>
    <dgm:pt modelId="{28FF01B9-D6A8-40B5-B7B9-DACD3484466F}" type="pres">
      <dgm:prSet presAssocID="{EEF9FB04-A397-41D9-8626-EA735438ED35}" presName="Name9" presStyleLbl="parChTrans1D2" presStyleIdx="3" presStyleCnt="4"/>
      <dgm:spPr/>
      <dgm:t>
        <a:bodyPr/>
        <a:lstStyle/>
        <a:p>
          <a:endParaRPr lang="en-IE"/>
        </a:p>
      </dgm:t>
    </dgm:pt>
    <dgm:pt modelId="{BA7E153A-B58B-45EA-9DCB-432DC2C010C2}" type="pres">
      <dgm:prSet presAssocID="{EEF9FB04-A397-41D9-8626-EA735438ED35}" presName="connTx" presStyleLbl="parChTrans1D2" presStyleIdx="3" presStyleCnt="4"/>
      <dgm:spPr/>
      <dgm:t>
        <a:bodyPr/>
        <a:lstStyle/>
        <a:p>
          <a:endParaRPr lang="en-IE"/>
        </a:p>
      </dgm:t>
    </dgm:pt>
    <dgm:pt modelId="{9F6F0C4C-CDF8-4C3A-BF00-AAF5A58B3538}" type="pres">
      <dgm:prSet presAssocID="{4F4C69BA-B544-4B6E-B823-F6F31F9034AC}" presName="node" presStyleLbl="node1" presStyleIdx="3" presStyleCnt="4" custScaleX="133919">
        <dgm:presLayoutVars>
          <dgm:bulletEnabled val="1"/>
        </dgm:presLayoutVars>
      </dgm:prSet>
      <dgm:spPr/>
      <dgm:t>
        <a:bodyPr/>
        <a:lstStyle/>
        <a:p>
          <a:endParaRPr lang="en-IE"/>
        </a:p>
      </dgm:t>
    </dgm:pt>
  </dgm:ptLst>
  <dgm:cxnLst>
    <dgm:cxn modelId="{3EF203CB-EF27-4B79-86D9-7CBE6AE153B8}" type="presOf" srcId="{D7EC1238-BEE9-4987-88FA-53C332EA55BA}" destId="{8742597E-724E-46C4-8783-04EB54F5BB7D}" srcOrd="1" destOrd="0" presId="urn:microsoft.com/office/officeart/2005/8/layout/radial1"/>
    <dgm:cxn modelId="{E5721612-C51D-42C6-89C3-E9A6587859CA}" type="presOf" srcId="{1C0F9158-CE1B-4958-8DDB-8032006E9014}" destId="{F1862FB1-095E-4F4B-BE04-7EF3F7C122EB}" srcOrd="1" destOrd="0" presId="urn:microsoft.com/office/officeart/2005/8/layout/radial1"/>
    <dgm:cxn modelId="{E2C6E43E-0AA9-4787-A9F4-617A522A5EE1}" type="presOf" srcId="{11F4EE58-A5B3-4859-ABF9-F022391DBF19}" destId="{B37905F8-2619-42F8-BF52-AAA53CEDE48A}" srcOrd="0" destOrd="0" presId="urn:microsoft.com/office/officeart/2005/8/layout/radial1"/>
    <dgm:cxn modelId="{EB59CE0B-8562-402F-BE5B-8D30C5852C97}" type="presOf" srcId="{FA789884-0F9E-4DD7-B431-298417AB663F}" destId="{4996F1EC-08B5-42A8-B4B8-6783140EA858}" srcOrd="0" destOrd="0" presId="urn:microsoft.com/office/officeart/2005/8/layout/radial1"/>
    <dgm:cxn modelId="{E420F6AF-89C8-48C0-BCF8-2283C4BD194A}" srcId="{F433CA9E-E9FB-4927-8A51-57DD786BE1B1}" destId="{FA789884-0F9E-4DD7-B431-298417AB663F}" srcOrd="0" destOrd="0" parTransId="{D7EC1238-BEE9-4987-88FA-53C332EA55BA}" sibTransId="{E80E25E1-528A-48B1-860C-22B6C29D896E}"/>
    <dgm:cxn modelId="{C17B87A9-3D5F-4757-A1CF-C0ABC1794BAD}" type="presOf" srcId="{2D76583A-A018-48A3-803B-331387358288}" destId="{ED98BCEB-7B9A-4168-A7B2-C12F5FE1CCB7}" srcOrd="0" destOrd="0" presId="urn:microsoft.com/office/officeart/2005/8/layout/radial1"/>
    <dgm:cxn modelId="{B4050DC4-88BE-450A-893E-6DF64BFBAE7B}" type="presOf" srcId="{11F4EE58-A5B3-4859-ABF9-F022391DBF19}" destId="{B1CC2E36-0DBA-4DF7-8E23-E46126A7139D}" srcOrd="1" destOrd="0" presId="urn:microsoft.com/office/officeart/2005/8/layout/radial1"/>
    <dgm:cxn modelId="{8DAEAD20-2A66-4BB7-91E1-45425AA4B5E7}" type="presOf" srcId="{BDDA52F8-9D8C-49B7-89D9-9E99C40B27F2}" destId="{69AFDC48-A012-44DF-BC09-08D9D5B4BDCF}" srcOrd="0" destOrd="0" presId="urn:microsoft.com/office/officeart/2005/8/layout/radial1"/>
    <dgm:cxn modelId="{42AC33EB-2D51-42B0-9532-DC1DB3799209}" srcId="{F433CA9E-E9FB-4927-8A51-57DD786BE1B1}" destId="{02024EFA-5B12-4287-BD94-7837F81C6718}" srcOrd="1" destOrd="0" parTransId="{11F4EE58-A5B3-4859-ABF9-F022391DBF19}" sibTransId="{B42AE205-9DA1-4685-8BA5-8802E6294ED4}"/>
    <dgm:cxn modelId="{7D29E003-BBF4-42CE-88E3-2806950C44E2}" type="presOf" srcId="{4F4C69BA-B544-4B6E-B823-F6F31F9034AC}" destId="{9F6F0C4C-CDF8-4C3A-BF00-AAF5A58B3538}" srcOrd="0" destOrd="0" presId="urn:microsoft.com/office/officeart/2005/8/layout/radial1"/>
    <dgm:cxn modelId="{8542E9C7-2A08-432D-8D76-E940570BF542}" srcId="{F433CA9E-E9FB-4927-8A51-57DD786BE1B1}" destId="{4F4C69BA-B544-4B6E-B823-F6F31F9034AC}" srcOrd="3" destOrd="0" parTransId="{EEF9FB04-A397-41D9-8626-EA735438ED35}" sibTransId="{BA99C3A9-E76F-4817-A9B2-299B8BD6D899}"/>
    <dgm:cxn modelId="{B9195522-7D31-404E-9EC5-68B2EEB4D38A}" srcId="{BDDA52F8-9D8C-49B7-89D9-9E99C40B27F2}" destId="{F433CA9E-E9FB-4927-8A51-57DD786BE1B1}" srcOrd="0" destOrd="0" parTransId="{D113FCBA-92A3-4AE8-B960-6AF1DFEB4588}" sibTransId="{39E21F0A-1523-4421-B5F0-5C3648792648}"/>
    <dgm:cxn modelId="{3B2D6068-4C3D-4EAC-BB8D-22898303A240}" type="presOf" srcId="{02024EFA-5B12-4287-BD94-7837F81C6718}" destId="{492F6BAC-B8D4-44F1-88B0-0392FEEA02A7}" srcOrd="0" destOrd="0" presId="urn:microsoft.com/office/officeart/2005/8/layout/radial1"/>
    <dgm:cxn modelId="{B57BA8D4-7570-41CB-84DB-AE761BF782BC}" type="presOf" srcId="{D7EC1238-BEE9-4987-88FA-53C332EA55BA}" destId="{A7D895E4-16D5-4432-A601-EC727AF8D767}" srcOrd="0" destOrd="0" presId="urn:microsoft.com/office/officeart/2005/8/layout/radial1"/>
    <dgm:cxn modelId="{2B70B1C0-16C6-4842-9F52-1DE24D371D85}" type="presOf" srcId="{1C0F9158-CE1B-4958-8DDB-8032006E9014}" destId="{CB8CD3FF-845A-42C8-8551-8D40ACDA6364}" srcOrd="0" destOrd="0" presId="urn:microsoft.com/office/officeart/2005/8/layout/radial1"/>
    <dgm:cxn modelId="{E8EA986A-FA50-4AD9-A370-D58D3776246C}" type="presOf" srcId="{F433CA9E-E9FB-4927-8A51-57DD786BE1B1}" destId="{0509BD05-BADD-4D9F-B8E0-98F9513D6AED}" srcOrd="0" destOrd="0" presId="urn:microsoft.com/office/officeart/2005/8/layout/radial1"/>
    <dgm:cxn modelId="{44269AD3-FDD0-4087-96AD-72C20EFF6422}" type="presOf" srcId="{EEF9FB04-A397-41D9-8626-EA735438ED35}" destId="{BA7E153A-B58B-45EA-9DCB-432DC2C010C2}" srcOrd="1" destOrd="0" presId="urn:microsoft.com/office/officeart/2005/8/layout/radial1"/>
    <dgm:cxn modelId="{78B96184-361C-407E-8E9F-8EC32B89A9AC}" srcId="{F433CA9E-E9FB-4927-8A51-57DD786BE1B1}" destId="{2D76583A-A018-48A3-803B-331387358288}" srcOrd="2" destOrd="0" parTransId="{1C0F9158-CE1B-4958-8DDB-8032006E9014}" sibTransId="{C278F07F-1AF3-4B09-A957-E6B9DFFA60B6}"/>
    <dgm:cxn modelId="{3565E9A9-55D5-41BB-B750-F7531C108318}" type="presOf" srcId="{EEF9FB04-A397-41D9-8626-EA735438ED35}" destId="{28FF01B9-D6A8-40B5-B7B9-DACD3484466F}" srcOrd="0" destOrd="0" presId="urn:microsoft.com/office/officeart/2005/8/layout/radial1"/>
    <dgm:cxn modelId="{5917177D-A5DA-4816-810B-89E964F65592}" type="presParOf" srcId="{69AFDC48-A012-44DF-BC09-08D9D5B4BDCF}" destId="{0509BD05-BADD-4D9F-B8E0-98F9513D6AED}" srcOrd="0" destOrd="0" presId="urn:microsoft.com/office/officeart/2005/8/layout/radial1"/>
    <dgm:cxn modelId="{5CE32217-357D-4EB0-A1B7-1B8550D201C0}" type="presParOf" srcId="{69AFDC48-A012-44DF-BC09-08D9D5B4BDCF}" destId="{A7D895E4-16D5-4432-A601-EC727AF8D767}" srcOrd="1" destOrd="0" presId="urn:microsoft.com/office/officeart/2005/8/layout/radial1"/>
    <dgm:cxn modelId="{E5FACE14-A271-4935-8F43-E8D4DBAEF817}" type="presParOf" srcId="{A7D895E4-16D5-4432-A601-EC727AF8D767}" destId="{8742597E-724E-46C4-8783-04EB54F5BB7D}" srcOrd="0" destOrd="0" presId="urn:microsoft.com/office/officeart/2005/8/layout/radial1"/>
    <dgm:cxn modelId="{0B349856-7614-4F48-BD9F-B5544E7DBC3F}" type="presParOf" srcId="{69AFDC48-A012-44DF-BC09-08D9D5B4BDCF}" destId="{4996F1EC-08B5-42A8-B4B8-6783140EA858}" srcOrd="2" destOrd="0" presId="urn:microsoft.com/office/officeart/2005/8/layout/radial1"/>
    <dgm:cxn modelId="{14C3A69A-4E83-4DCD-8590-75ED28FB132A}" type="presParOf" srcId="{69AFDC48-A012-44DF-BC09-08D9D5B4BDCF}" destId="{B37905F8-2619-42F8-BF52-AAA53CEDE48A}" srcOrd="3" destOrd="0" presId="urn:microsoft.com/office/officeart/2005/8/layout/radial1"/>
    <dgm:cxn modelId="{25816255-8ADD-4E02-AF97-B5CDFEBC7475}" type="presParOf" srcId="{B37905F8-2619-42F8-BF52-AAA53CEDE48A}" destId="{B1CC2E36-0DBA-4DF7-8E23-E46126A7139D}" srcOrd="0" destOrd="0" presId="urn:microsoft.com/office/officeart/2005/8/layout/radial1"/>
    <dgm:cxn modelId="{4C808CA1-098A-4F3D-944B-972C689C149D}" type="presParOf" srcId="{69AFDC48-A012-44DF-BC09-08D9D5B4BDCF}" destId="{492F6BAC-B8D4-44F1-88B0-0392FEEA02A7}" srcOrd="4" destOrd="0" presId="urn:microsoft.com/office/officeart/2005/8/layout/radial1"/>
    <dgm:cxn modelId="{8DB399E9-7183-4337-873E-EAC348552484}" type="presParOf" srcId="{69AFDC48-A012-44DF-BC09-08D9D5B4BDCF}" destId="{CB8CD3FF-845A-42C8-8551-8D40ACDA6364}" srcOrd="5" destOrd="0" presId="urn:microsoft.com/office/officeart/2005/8/layout/radial1"/>
    <dgm:cxn modelId="{6EB21DCF-AABE-4DFD-8656-2C8365EC83C1}" type="presParOf" srcId="{CB8CD3FF-845A-42C8-8551-8D40ACDA6364}" destId="{F1862FB1-095E-4F4B-BE04-7EF3F7C122EB}" srcOrd="0" destOrd="0" presId="urn:microsoft.com/office/officeart/2005/8/layout/radial1"/>
    <dgm:cxn modelId="{37B13C73-8279-4CE4-A1E8-5EF91CA3588D}" type="presParOf" srcId="{69AFDC48-A012-44DF-BC09-08D9D5B4BDCF}" destId="{ED98BCEB-7B9A-4168-A7B2-C12F5FE1CCB7}" srcOrd="6" destOrd="0" presId="urn:microsoft.com/office/officeart/2005/8/layout/radial1"/>
    <dgm:cxn modelId="{10B5DC04-8ECF-4C81-8F2A-7FBD890605E9}" type="presParOf" srcId="{69AFDC48-A012-44DF-BC09-08D9D5B4BDCF}" destId="{28FF01B9-D6A8-40B5-B7B9-DACD3484466F}" srcOrd="7" destOrd="0" presId="urn:microsoft.com/office/officeart/2005/8/layout/radial1"/>
    <dgm:cxn modelId="{9CF50353-58F8-4BD7-87C7-F2429058315D}" type="presParOf" srcId="{28FF01B9-D6A8-40B5-B7B9-DACD3484466F}" destId="{BA7E153A-B58B-45EA-9DCB-432DC2C010C2}" srcOrd="0" destOrd="0" presId="urn:microsoft.com/office/officeart/2005/8/layout/radial1"/>
    <dgm:cxn modelId="{2D1C4963-9624-4F21-BFCE-E2BAE36954E3}" type="presParOf" srcId="{69AFDC48-A012-44DF-BC09-08D9D5B4BDCF}" destId="{9F6F0C4C-CDF8-4C3A-BF00-AAF5A58B3538}"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09BD05-BADD-4D9F-B8E0-98F9513D6AED}">
      <dsp:nvSpPr>
        <dsp:cNvPr id="0" name=""/>
        <dsp:cNvSpPr/>
      </dsp:nvSpPr>
      <dsp:spPr>
        <a:xfrm>
          <a:off x="3491730" y="1727775"/>
          <a:ext cx="1311711" cy="13117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IE" sz="1000" b="1" kern="1200" dirty="0"/>
            <a:t>Changing service  context</a:t>
          </a:r>
        </a:p>
      </dsp:txBody>
      <dsp:txXfrm>
        <a:off x="3491730" y="1727775"/>
        <a:ext cx="1311711" cy="1311711"/>
      </dsp:txXfrm>
    </dsp:sp>
    <dsp:sp modelId="{A7D895E4-16D5-4432-A601-EC727AF8D767}">
      <dsp:nvSpPr>
        <dsp:cNvPr id="0" name=""/>
        <dsp:cNvSpPr/>
      </dsp:nvSpPr>
      <dsp:spPr>
        <a:xfrm rot="16200000">
          <a:off x="3949673" y="1515517"/>
          <a:ext cx="395824" cy="28690"/>
        </a:xfrm>
        <a:custGeom>
          <a:avLst/>
          <a:gdLst/>
          <a:ahLst/>
          <a:cxnLst/>
          <a:rect l="0" t="0" r="0" b="0"/>
          <a:pathLst>
            <a:path>
              <a:moveTo>
                <a:pt x="0" y="14345"/>
              </a:moveTo>
              <a:lnTo>
                <a:pt x="395824" y="14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6200000">
        <a:off x="4137690" y="1519967"/>
        <a:ext cx="19791" cy="19791"/>
      </dsp:txXfrm>
    </dsp:sp>
    <dsp:sp modelId="{4996F1EC-08B5-42A8-B4B8-6783140EA858}">
      <dsp:nvSpPr>
        <dsp:cNvPr id="0" name=""/>
        <dsp:cNvSpPr/>
      </dsp:nvSpPr>
      <dsp:spPr>
        <a:xfrm>
          <a:off x="3491730" y="20238"/>
          <a:ext cx="1311711" cy="13117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IE" sz="1000" b="1" kern="1200" dirty="0"/>
            <a:t>External  Standard -setting and  Evaluation</a:t>
          </a:r>
        </a:p>
      </dsp:txBody>
      <dsp:txXfrm>
        <a:off x="3491730" y="20238"/>
        <a:ext cx="1311711" cy="1311711"/>
      </dsp:txXfrm>
    </dsp:sp>
    <dsp:sp modelId="{B37905F8-2619-42F8-BF52-AAA53CEDE48A}">
      <dsp:nvSpPr>
        <dsp:cNvPr id="0" name=""/>
        <dsp:cNvSpPr/>
      </dsp:nvSpPr>
      <dsp:spPr>
        <a:xfrm>
          <a:off x="4803442" y="2369285"/>
          <a:ext cx="238937" cy="28690"/>
        </a:xfrm>
        <a:custGeom>
          <a:avLst/>
          <a:gdLst/>
          <a:ahLst/>
          <a:cxnLst/>
          <a:rect l="0" t="0" r="0" b="0"/>
          <a:pathLst>
            <a:path>
              <a:moveTo>
                <a:pt x="0" y="14345"/>
              </a:moveTo>
              <a:lnTo>
                <a:pt x="238937" y="14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a:off x="4916937" y="2377657"/>
        <a:ext cx="11946" cy="11946"/>
      </dsp:txXfrm>
    </dsp:sp>
    <dsp:sp modelId="{492F6BAC-B8D4-44F1-88B0-0392FEEA02A7}">
      <dsp:nvSpPr>
        <dsp:cNvPr id="0" name=""/>
        <dsp:cNvSpPr/>
      </dsp:nvSpPr>
      <dsp:spPr>
        <a:xfrm>
          <a:off x="5042379" y="1727775"/>
          <a:ext cx="1625486" cy="13117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IE" sz="1000" b="1" kern="1200" dirty="0" smtClean="0"/>
            <a:t>DOHC </a:t>
          </a:r>
          <a:r>
            <a:rPr lang="en-IE" sz="1000" b="1" kern="1200" dirty="0"/>
            <a:t>Policy Principles</a:t>
          </a:r>
          <a:r>
            <a:rPr lang="en-IE" sz="1000" b="1" kern="1200" dirty="0" smtClean="0"/>
            <a:t>: individualisation  of </a:t>
          </a:r>
          <a:r>
            <a:rPr lang="en-IE" sz="1000" b="1" kern="1200" dirty="0"/>
            <a:t>Service s &amp; Resource Allocation</a:t>
          </a:r>
        </a:p>
      </dsp:txBody>
      <dsp:txXfrm>
        <a:off x="5042379" y="1727775"/>
        <a:ext cx="1625486" cy="1311711"/>
      </dsp:txXfrm>
    </dsp:sp>
    <dsp:sp modelId="{CB8CD3FF-845A-42C8-8551-8D40ACDA6364}">
      <dsp:nvSpPr>
        <dsp:cNvPr id="0" name=""/>
        <dsp:cNvSpPr/>
      </dsp:nvSpPr>
      <dsp:spPr>
        <a:xfrm rot="5400000">
          <a:off x="3949673" y="3223054"/>
          <a:ext cx="395824" cy="28690"/>
        </a:xfrm>
        <a:custGeom>
          <a:avLst/>
          <a:gdLst/>
          <a:ahLst/>
          <a:cxnLst/>
          <a:rect l="0" t="0" r="0" b="0"/>
          <a:pathLst>
            <a:path>
              <a:moveTo>
                <a:pt x="0" y="14345"/>
              </a:moveTo>
              <a:lnTo>
                <a:pt x="395824" y="14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5400000">
        <a:off x="4137690" y="3227503"/>
        <a:ext cx="19791" cy="19791"/>
      </dsp:txXfrm>
    </dsp:sp>
    <dsp:sp modelId="{ED98BCEB-7B9A-4168-A7B2-C12F5FE1CCB7}">
      <dsp:nvSpPr>
        <dsp:cNvPr id="0" name=""/>
        <dsp:cNvSpPr/>
      </dsp:nvSpPr>
      <dsp:spPr>
        <a:xfrm>
          <a:off x="3491730" y="3435311"/>
          <a:ext cx="1311711" cy="13117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IE" sz="1000" b="1" kern="1200" dirty="0"/>
            <a:t>Person - Centred Service Models</a:t>
          </a:r>
        </a:p>
      </dsp:txBody>
      <dsp:txXfrm>
        <a:off x="3491730" y="3435311"/>
        <a:ext cx="1311711" cy="1311711"/>
      </dsp:txXfrm>
    </dsp:sp>
    <dsp:sp modelId="{28FF01B9-D6A8-40B5-B7B9-DACD3484466F}">
      <dsp:nvSpPr>
        <dsp:cNvPr id="0" name=""/>
        <dsp:cNvSpPr/>
      </dsp:nvSpPr>
      <dsp:spPr>
        <a:xfrm rot="10800000">
          <a:off x="3318365" y="2369285"/>
          <a:ext cx="173364" cy="28690"/>
        </a:xfrm>
        <a:custGeom>
          <a:avLst/>
          <a:gdLst/>
          <a:ahLst/>
          <a:cxnLst/>
          <a:rect l="0" t="0" r="0" b="0"/>
          <a:pathLst>
            <a:path>
              <a:moveTo>
                <a:pt x="0" y="14345"/>
              </a:moveTo>
              <a:lnTo>
                <a:pt x="173364" y="14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dirty="0"/>
        </a:p>
      </dsp:txBody>
      <dsp:txXfrm rot="10800000">
        <a:off x="3400713" y="2379296"/>
        <a:ext cx="8668" cy="8668"/>
      </dsp:txXfrm>
    </dsp:sp>
    <dsp:sp modelId="{9F6F0C4C-CDF8-4C3A-BF00-AAF5A58B3538}">
      <dsp:nvSpPr>
        <dsp:cNvPr id="0" name=""/>
        <dsp:cNvSpPr/>
      </dsp:nvSpPr>
      <dsp:spPr>
        <a:xfrm>
          <a:off x="1561734" y="1727775"/>
          <a:ext cx="1756631" cy="13117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IE" sz="1000" b="1" kern="1200" dirty="0"/>
            <a:t>Rights - based </a:t>
          </a:r>
        </a:p>
        <a:p>
          <a:pPr lvl="0" algn="ctr" defTabSz="444500">
            <a:lnSpc>
              <a:spcPct val="90000"/>
            </a:lnSpc>
            <a:spcBef>
              <a:spcPct val="0"/>
            </a:spcBef>
            <a:spcAft>
              <a:spcPct val="35000"/>
            </a:spcAft>
          </a:pPr>
          <a:r>
            <a:rPr lang="en-IE" sz="1000" b="1" kern="1200" dirty="0"/>
            <a:t>Entitlements</a:t>
          </a:r>
        </a:p>
      </dsp:txBody>
      <dsp:txXfrm>
        <a:off x="1561734" y="1727775"/>
        <a:ext cx="1756631" cy="13117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97152-084F-4804-89CD-3F84C34AA303}" type="datetimeFigureOut">
              <a:rPr lang="en-IE" smtClean="0"/>
              <a:pPr/>
              <a:t>22/06/2011</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DF935-6C13-498E-8EC8-E509DD69B21C}"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91E24C0-C2B0-48B1-A68D-5B2EEE2856D6}" type="datetime1">
              <a:rPr lang="en-IE" smtClean="0"/>
              <a:pPr/>
              <a:t>22/06/2011</a:t>
            </a:fld>
            <a:endParaRPr lang="en-IE" dirty="0"/>
          </a:p>
        </p:txBody>
      </p:sp>
      <p:sp>
        <p:nvSpPr>
          <p:cNvPr id="19" name="Footer Placeholder 18"/>
          <p:cNvSpPr>
            <a:spLocks noGrp="1"/>
          </p:cNvSpPr>
          <p:nvPr>
            <p:ph type="ftr" sz="quarter" idx="11"/>
          </p:nvPr>
        </p:nvSpPr>
        <p:spPr/>
        <p:txBody>
          <a:bodyPr/>
          <a:lstStyle/>
          <a:p>
            <a:r>
              <a:rPr lang="en-IE" smtClean="0"/>
              <a:t>©TPP 2011</a:t>
            </a:r>
            <a:endParaRPr lang="en-IE" dirty="0"/>
          </a:p>
        </p:txBody>
      </p:sp>
      <p:sp>
        <p:nvSpPr>
          <p:cNvPr id="27" name="Slide Number Placeholder 26"/>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F26F8D-810D-41AD-B745-F0A62F477513}" type="datetime1">
              <a:rPr lang="en-IE" smtClean="0"/>
              <a:pPr/>
              <a:t>22/06/2011</a:t>
            </a:fld>
            <a:endParaRPr lang="en-IE" dirty="0"/>
          </a:p>
        </p:txBody>
      </p:sp>
      <p:sp>
        <p:nvSpPr>
          <p:cNvPr id="5" name="Footer Placeholder 4"/>
          <p:cNvSpPr>
            <a:spLocks noGrp="1"/>
          </p:cNvSpPr>
          <p:nvPr>
            <p:ph type="ftr" sz="quarter" idx="11"/>
          </p:nvPr>
        </p:nvSpPr>
        <p:spPr/>
        <p:txBody>
          <a:bodyPr/>
          <a:lstStyle/>
          <a:p>
            <a:r>
              <a:rPr lang="en-IE" smtClean="0"/>
              <a:t>©TPP 2011</a:t>
            </a:r>
            <a:endParaRPr lang="en-IE" dirty="0"/>
          </a:p>
        </p:txBody>
      </p:sp>
      <p:sp>
        <p:nvSpPr>
          <p:cNvPr id="6" name="Slide Number Placeholder 5"/>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C51A1-5D89-42B4-8501-F53C35B9BE36}" type="datetime1">
              <a:rPr lang="en-IE" smtClean="0"/>
              <a:pPr/>
              <a:t>22/06/2011</a:t>
            </a:fld>
            <a:endParaRPr lang="en-IE" dirty="0"/>
          </a:p>
        </p:txBody>
      </p:sp>
      <p:sp>
        <p:nvSpPr>
          <p:cNvPr id="5" name="Footer Placeholder 4"/>
          <p:cNvSpPr>
            <a:spLocks noGrp="1"/>
          </p:cNvSpPr>
          <p:nvPr>
            <p:ph type="ftr" sz="quarter" idx="11"/>
          </p:nvPr>
        </p:nvSpPr>
        <p:spPr/>
        <p:txBody>
          <a:bodyPr/>
          <a:lstStyle/>
          <a:p>
            <a:r>
              <a:rPr lang="en-IE" smtClean="0"/>
              <a:t>©TPP 2011</a:t>
            </a:r>
            <a:endParaRPr lang="en-IE" dirty="0"/>
          </a:p>
        </p:txBody>
      </p:sp>
      <p:sp>
        <p:nvSpPr>
          <p:cNvPr id="6" name="Slide Number Placeholder 5"/>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74EA30-C823-4584-AEDD-6D832E6C708C}" type="datetime1">
              <a:rPr lang="en-IE" smtClean="0"/>
              <a:pPr/>
              <a:t>22/06/2011</a:t>
            </a:fld>
            <a:endParaRPr lang="en-IE" dirty="0"/>
          </a:p>
        </p:txBody>
      </p:sp>
      <p:sp>
        <p:nvSpPr>
          <p:cNvPr id="5" name="Footer Placeholder 4"/>
          <p:cNvSpPr>
            <a:spLocks noGrp="1"/>
          </p:cNvSpPr>
          <p:nvPr>
            <p:ph type="ftr" sz="quarter" idx="11"/>
          </p:nvPr>
        </p:nvSpPr>
        <p:spPr/>
        <p:txBody>
          <a:bodyPr/>
          <a:lstStyle/>
          <a:p>
            <a:r>
              <a:rPr lang="en-IE" smtClean="0"/>
              <a:t>©TPP 2011</a:t>
            </a:r>
            <a:endParaRPr lang="en-IE" dirty="0"/>
          </a:p>
        </p:txBody>
      </p:sp>
      <p:sp>
        <p:nvSpPr>
          <p:cNvPr id="6" name="Slide Number Placeholder 5"/>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8E24E1-1C75-4D01-AD47-CDB2F5A9E800}" type="datetime1">
              <a:rPr lang="en-IE" smtClean="0"/>
              <a:pPr/>
              <a:t>22/06/2011</a:t>
            </a:fld>
            <a:endParaRPr lang="en-IE" dirty="0"/>
          </a:p>
        </p:txBody>
      </p:sp>
      <p:sp>
        <p:nvSpPr>
          <p:cNvPr id="5" name="Footer Placeholder 4"/>
          <p:cNvSpPr>
            <a:spLocks noGrp="1"/>
          </p:cNvSpPr>
          <p:nvPr>
            <p:ph type="ftr" sz="quarter" idx="11"/>
          </p:nvPr>
        </p:nvSpPr>
        <p:spPr/>
        <p:txBody>
          <a:bodyPr/>
          <a:lstStyle/>
          <a:p>
            <a:r>
              <a:rPr lang="en-IE" smtClean="0"/>
              <a:t>©TPP 2011</a:t>
            </a:r>
            <a:endParaRPr lang="en-IE" dirty="0"/>
          </a:p>
        </p:txBody>
      </p:sp>
      <p:sp>
        <p:nvSpPr>
          <p:cNvPr id="6" name="Slide Number Placeholder 5"/>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BA79F4-62FF-44C4-8E27-E60A42B9E1C8}" type="datetime1">
              <a:rPr lang="en-IE" smtClean="0"/>
              <a:pPr/>
              <a:t>22/06/2011</a:t>
            </a:fld>
            <a:endParaRPr lang="en-IE" dirty="0"/>
          </a:p>
        </p:txBody>
      </p:sp>
      <p:sp>
        <p:nvSpPr>
          <p:cNvPr id="6" name="Footer Placeholder 5"/>
          <p:cNvSpPr>
            <a:spLocks noGrp="1"/>
          </p:cNvSpPr>
          <p:nvPr>
            <p:ph type="ftr" sz="quarter" idx="11"/>
          </p:nvPr>
        </p:nvSpPr>
        <p:spPr/>
        <p:txBody>
          <a:bodyPr/>
          <a:lstStyle/>
          <a:p>
            <a:r>
              <a:rPr lang="en-IE" smtClean="0"/>
              <a:t>©TPP 2011</a:t>
            </a:r>
            <a:endParaRPr lang="en-IE" dirty="0"/>
          </a:p>
        </p:txBody>
      </p:sp>
      <p:sp>
        <p:nvSpPr>
          <p:cNvPr id="7" name="Slide Number Placeholder 6"/>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3CEA46-CFF4-411E-8141-A7869D4B09A0}" type="datetime1">
              <a:rPr lang="en-IE" smtClean="0"/>
              <a:pPr/>
              <a:t>22/06/2011</a:t>
            </a:fld>
            <a:endParaRPr lang="en-IE" dirty="0"/>
          </a:p>
        </p:txBody>
      </p:sp>
      <p:sp>
        <p:nvSpPr>
          <p:cNvPr id="8" name="Footer Placeholder 7"/>
          <p:cNvSpPr>
            <a:spLocks noGrp="1"/>
          </p:cNvSpPr>
          <p:nvPr>
            <p:ph type="ftr" sz="quarter" idx="11"/>
          </p:nvPr>
        </p:nvSpPr>
        <p:spPr/>
        <p:txBody>
          <a:bodyPr/>
          <a:lstStyle/>
          <a:p>
            <a:r>
              <a:rPr lang="en-IE" smtClean="0"/>
              <a:t>©TPP 2011</a:t>
            </a:r>
            <a:endParaRPr lang="en-IE" dirty="0"/>
          </a:p>
        </p:txBody>
      </p:sp>
      <p:sp>
        <p:nvSpPr>
          <p:cNvPr id="9" name="Slide Number Placeholder 8"/>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53EA8A-EFCF-4A40-AC59-97071C3AC31B}" type="datetime1">
              <a:rPr lang="en-IE" smtClean="0"/>
              <a:pPr/>
              <a:t>22/06/2011</a:t>
            </a:fld>
            <a:endParaRPr lang="en-IE" dirty="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862E6-B9D3-4C21-96ED-3CD18717847F}" type="datetime1">
              <a:rPr lang="en-IE" smtClean="0"/>
              <a:pPr/>
              <a:t>22/06/2011</a:t>
            </a:fld>
            <a:endParaRPr lang="en-IE" dirty="0"/>
          </a:p>
        </p:txBody>
      </p:sp>
      <p:sp>
        <p:nvSpPr>
          <p:cNvPr id="3" name="Footer Placeholder 2"/>
          <p:cNvSpPr>
            <a:spLocks noGrp="1"/>
          </p:cNvSpPr>
          <p:nvPr>
            <p:ph type="ftr" sz="quarter" idx="11"/>
          </p:nvPr>
        </p:nvSpPr>
        <p:spPr/>
        <p:txBody>
          <a:bodyPr/>
          <a:lstStyle/>
          <a:p>
            <a:r>
              <a:rPr lang="en-IE" smtClean="0"/>
              <a:t>©TPP 2011</a:t>
            </a:r>
            <a:endParaRPr lang="en-IE" dirty="0"/>
          </a:p>
        </p:txBody>
      </p:sp>
      <p:sp>
        <p:nvSpPr>
          <p:cNvPr id="4" name="Slide Number Placeholder 3"/>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8425A9-4293-49B1-80B2-40ABD4D4C43C}" type="datetime1">
              <a:rPr lang="en-IE" smtClean="0"/>
              <a:pPr/>
              <a:t>22/06/2011</a:t>
            </a:fld>
            <a:endParaRPr lang="en-IE" dirty="0"/>
          </a:p>
        </p:txBody>
      </p:sp>
      <p:sp>
        <p:nvSpPr>
          <p:cNvPr id="6" name="Footer Placeholder 5"/>
          <p:cNvSpPr>
            <a:spLocks noGrp="1"/>
          </p:cNvSpPr>
          <p:nvPr>
            <p:ph type="ftr" sz="quarter" idx="11"/>
          </p:nvPr>
        </p:nvSpPr>
        <p:spPr/>
        <p:txBody>
          <a:bodyPr/>
          <a:lstStyle/>
          <a:p>
            <a:r>
              <a:rPr lang="en-IE" smtClean="0"/>
              <a:t>©TPP 2011</a:t>
            </a:r>
            <a:endParaRPr lang="en-IE" dirty="0"/>
          </a:p>
        </p:txBody>
      </p:sp>
      <p:sp>
        <p:nvSpPr>
          <p:cNvPr id="7" name="Slide Number Placeholder 6"/>
          <p:cNvSpPr>
            <a:spLocks noGrp="1"/>
          </p:cNvSpPr>
          <p:nvPr>
            <p:ph type="sldNum" sz="quarter" idx="12"/>
          </p:nvPr>
        </p:nvSpPr>
        <p:spPr/>
        <p:txBody>
          <a:bodyPr/>
          <a:lstStyle/>
          <a:p>
            <a:fld id="{B3D21C15-94BA-429F-A63A-6CFCC7CB8D4D}"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412C28-65B3-47F4-AEA8-B3981B45B9BD}" type="datetime1">
              <a:rPr lang="en-IE" smtClean="0"/>
              <a:pPr/>
              <a:t>22/06/2011</a:t>
            </a:fld>
            <a:endParaRPr lang="en-IE" dirty="0"/>
          </a:p>
        </p:txBody>
      </p:sp>
      <p:sp>
        <p:nvSpPr>
          <p:cNvPr id="6" name="Footer Placeholder 5"/>
          <p:cNvSpPr>
            <a:spLocks noGrp="1"/>
          </p:cNvSpPr>
          <p:nvPr>
            <p:ph type="ftr" sz="quarter" idx="11"/>
          </p:nvPr>
        </p:nvSpPr>
        <p:spPr/>
        <p:txBody>
          <a:bodyPr/>
          <a:lstStyle/>
          <a:p>
            <a:r>
              <a:rPr lang="en-IE" smtClean="0"/>
              <a:t>©TPP 2011</a:t>
            </a:r>
            <a:endParaRPr lang="en-IE" dirty="0"/>
          </a:p>
        </p:txBody>
      </p:sp>
      <p:sp>
        <p:nvSpPr>
          <p:cNvPr id="7" name="Slide Number Placeholder 6"/>
          <p:cNvSpPr>
            <a:spLocks noGrp="1"/>
          </p:cNvSpPr>
          <p:nvPr>
            <p:ph type="sldNum" sz="quarter" idx="12"/>
          </p:nvPr>
        </p:nvSpPr>
        <p:spPr>
          <a:xfrm>
            <a:off x="8077200" y="6356350"/>
            <a:ext cx="609600" cy="365125"/>
          </a:xfrm>
        </p:spPr>
        <p:txBody>
          <a:bodyPr/>
          <a:lstStyle/>
          <a:p>
            <a:fld id="{B3D21C15-94BA-429F-A63A-6CFCC7CB8D4D}" type="slidenum">
              <a:rPr lang="en-IE" smtClean="0"/>
              <a:pPr/>
              <a:t>‹#›</a:t>
            </a:fld>
            <a:endParaRPr lang="en-IE"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BD3E6B-0BFB-44AC-A9D9-4C2C4A4EFF3A}" type="datetime1">
              <a:rPr lang="en-IE" smtClean="0"/>
              <a:pPr/>
              <a:t>22/06/2011</a:t>
            </a:fld>
            <a:endParaRPr lang="en-IE"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IE" smtClean="0"/>
              <a:t>©TPP 2011</a:t>
            </a:r>
            <a:endParaRPr lang="en-IE"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D21C15-94BA-429F-A63A-6CFCC7CB8D4D}" type="slidenum">
              <a:rPr lang="en-IE" smtClean="0"/>
              <a:pPr/>
              <a:t>‹#›</a:t>
            </a:fld>
            <a:endParaRPr lang="en-IE"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file:///C:\Users\Dermot\Desktop\genio\FED%20CONFR%20JUNE\The%20AECDR%20approach%20to%20Change%20Management.pdf"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E" sz="3200" dirty="0" smtClean="0"/>
              <a:t>Individualised and Community -  engaged Support Services</a:t>
            </a:r>
            <a:br>
              <a:rPr lang="en-IE" sz="3200" dirty="0" smtClean="0"/>
            </a:br>
            <a:endParaRPr lang="en-IE" sz="3200" dirty="0"/>
          </a:p>
        </p:txBody>
      </p:sp>
      <p:sp>
        <p:nvSpPr>
          <p:cNvPr id="3" name="Subtitle 2"/>
          <p:cNvSpPr>
            <a:spLocks noGrp="1"/>
          </p:cNvSpPr>
          <p:nvPr>
            <p:ph type="subTitle" idx="1"/>
          </p:nvPr>
        </p:nvSpPr>
        <p:spPr/>
        <p:txBody>
          <a:bodyPr/>
          <a:lstStyle/>
          <a:p>
            <a:pPr algn="ctr"/>
            <a:r>
              <a:rPr lang="en-IE" sz="2800" dirty="0" smtClean="0"/>
              <a:t>The Change Implications for </a:t>
            </a:r>
            <a:br>
              <a:rPr lang="en-IE" sz="2800" dirty="0" smtClean="0"/>
            </a:br>
            <a:r>
              <a:rPr lang="en-IE" sz="2800" dirty="0" smtClean="0"/>
              <a:t>Organisation  Systems and Structures</a:t>
            </a:r>
          </a:p>
          <a:p>
            <a:endParaRPr lang="en-IE" dirty="0"/>
          </a:p>
        </p:txBody>
      </p:sp>
      <p:sp>
        <p:nvSpPr>
          <p:cNvPr id="4" name="Footer Placeholder 3"/>
          <p:cNvSpPr>
            <a:spLocks noGrp="1"/>
          </p:cNvSpPr>
          <p:nvPr>
            <p:ph type="ftr" sz="quarter" idx="11"/>
          </p:nvPr>
        </p:nvSpPr>
        <p:spPr>
          <a:xfrm>
            <a:off x="179512" y="6237312"/>
            <a:ext cx="2736304" cy="484163"/>
          </a:xfrm>
        </p:spPr>
        <p:txBody>
          <a:bodyPr/>
          <a:lstStyle/>
          <a:p>
            <a:r>
              <a:rPr lang="en-IE" b="1" dirty="0" smtClean="0">
                <a:latin typeface="+mj-lt"/>
              </a:rPr>
              <a:t>©TPP 2011</a:t>
            </a:r>
            <a:endParaRPr lang="en-IE" b="1" dirty="0">
              <a:latin typeface="+mj-lt"/>
            </a:endParaRPr>
          </a:p>
        </p:txBody>
      </p:sp>
      <p:sp>
        <p:nvSpPr>
          <p:cNvPr id="6" name="Slide Number Placeholder 5"/>
          <p:cNvSpPr>
            <a:spLocks noGrp="1"/>
          </p:cNvSpPr>
          <p:nvPr>
            <p:ph type="sldNum" sz="quarter" idx="12"/>
          </p:nvPr>
        </p:nvSpPr>
        <p:spPr/>
        <p:txBody>
          <a:bodyPr/>
          <a:lstStyle/>
          <a:p>
            <a:fld id="{B3D21C15-94BA-429F-A63A-6CFCC7CB8D4D}" type="slidenum">
              <a:rPr lang="en-IE" smtClean="0"/>
              <a:pPr/>
              <a:t>1</a:t>
            </a:fld>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IE" sz="3200" b="1" dirty="0" smtClean="0"/>
              <a:t>Individualised Funding- Necessary Elements 1.</a:t>
            </a:r>
            <a:endParaRPr lang="en-IE" sz="3200" b="1" dirty="0"/>
          </a:p>
        </p:txBody>
      </p:sp>
      <p:sp>
        <p:nvSpPr>
          <p:cNvPr id="3" name="Content Placeholder 2"/>
          <p:cNvSpPr>
            <a:spLocks noGrp="1"/>
          </p:cNvSpPr>
          <p:nvPr>
            <p:ph idx="1"/>
          </p:nvPr>
        </p:nvSpPr>
        <p:spPr>
          <a:xfrm>
            <a:off x="457200" y="1700808"/>
            <a:ext cx="8229600" cy="4623792"/>
          </a:xfrm>
        </p:spPr>
        <p:txBody>
          <a:bodyPr/>
          <a:lstStyle/>
          <a:p>
            <a:pPr algn="ctr">
              <a:lnSpc>
                <a:spcPct val="150000"/>
              </a:lnSpc>
              <a:buNone/>
            </a:pPr>
            <a:r>
              <a:rPr lang="en-IE" b="1" dirty="0" smtClean="0"/>
              <a:t>An Effective Resource Allocation System [RAS]</a:t>
            </a:r>
          </a:p>
          <a:p>
            <a:pPr>
              <a:lnSpc>
                <a:spcPct val="150000"/>
              </a:lnSpc>
            </a:pPr>
            <a:r>
              <a:rPr lang="en-IE" dirty="0" smtClean="0"/>
              <a:t>Accurate and objective assessment of need</a:t>
            </a:r>
          </a:p>
          <a:p>
            <a:pPr>
              <a:lnSpc>
                <a:spcPct val="150000"/>
              </a:lnSpc>
            </a:pPr>
            <a:r>
              <a:rPr lang="en-IE" dirty="0" smtClean="0"/>
              <a:t>Facilitation of informed choice</a:t>
            </a:r>
          </a:p>
          <a:p>
            <a:pPr>
              <a:lnSpc>
                <a:spcPct val="150000"/>
              </a:lnSpc>
            </a:pPr>
            <a:r>
              <a:rPr lang="en-IE" dirty="0" smtClean="0"/>
              <a:t>Schedule matching need status with resources support</a:t>
            </a:r>
          </a:p>
          <a:p>
            <a:pPr>
              <a:lnSpc>
                <a:spcPct val="150000"/>
              </a:lnSpc>
            </a:pPr>
            <a:r>
              <a:rPr lang="en-IE" dirty="0" smtClean="0"/>
              <a:t>Continuum of options for to Whom and How the resource is allocated  </a:t>
            </a:r>
            <a:endParaRPr lang="en-IE" dirty="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10</a:t>
            </a:fld>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a:r>
              <a:rPr lang="en-IE" sz="3200" b="1" dirty="0" smtClean="0"/>
              <a:t>Individualised Funding- Necessary Elements 2.</a:t>
            </a:r>
            <a:endParaRPr lang="en-IE" sz="3200" dirty="0"/>
          </a:p>
        </p:txBody>
      </p:sp>
      <p:sp>
        <p:nvSpPr>
          <p:cNvPr id="3" name="Content Placeholder 2"/>
          <p:cNvSpPr>
            <a:spLocks noGrp="1"/>
          </p:cNvSpPr>
          <p:nvPr>
            <p:ph idx="1"/>
          </p:nvPr>
        </p:nvSpPr>
        <p:spPr>
          <a:xfrm>
            <a:off x="457200" y="1484784"/>
            <a:ext cx="8229600" cy="4839816"/>
          </a:xfrm>
        </p:spPr>
        <p:txBody>
          <a:bodyPr>
            <a:normAutofit fontScale="92500" lnSpcReduction="10000"/>
          </a:bodyPr>
          <a:lstStyle/>
          <a:p>
            <a:pPr algn="ctr">
              <a:buNone/>
            </a:pPr>
            <a:r>
              <a:rPr lang="en-IE" b="1" dirty="0" smtClean="0"/>
              <a:t>Facilitation by real – time MIS – IT</a:t>
            </a:r>
          </a:p>
          <a:p>
            <a:r>
              <a:rPr lang="en-IE" dirty="0" smtClean="0"/>
              <a:t>Individual service – user access to a DIY portal and Options menu</a:t>
            </a:r>
          </a:p>
          <a:p>
            <a:r>
              <a:rPr lang="en-IE" dirty="0" smtClean="0"/>
              <a:t>Commissioner’s field for standards specification</a:t>
            </a:r>
          </a:p>
          <a:p>
            <a:r>
              <a:rPr lang="en-IE" dirty="0" smtClean="0"/>
              <a:t>Commissioner &amp; supplier portal for tendering</a:t>
            </a:r>
          </a:p>
          <a:p>
            <a:r>
              <a:rPr lang="en-IE" dirty="0" smtClean="0"/>
              <a:t>Service provider’s field for registering</a:t>
            </a:r>
          </a:p>
          <a:p>
            <a:r>
              <a:rPr lang="en-IE" dirty="0" smtClean="0"/>
              <a:t>Service providers field for activity and outcome recording</a:t>
            </a:r>
          </a:p>
          <a:p>
            <a:r>
              <a:rPr lang="en-IE" dirty="0" smtClean="0"/>
              <a:t>Commissioner’s tool for activity and schedule tracking</a:t>
            </a:r>
          </a:p>
          <a:p>
            <a:r>
              <a:rPr lang="en-IE" dirty="0" smtClean="0"/>
              <a:t>Commissioner’s tool for budgets, resourcing &amp; activity consolidation</a:t>
            </a:r>
          </a:p>
          <a:p>
            <a:r>
              <a:rPr lang="en-IE" dirty="0" smtClean="0"/>
              <a:t>Evaluation raw data consolidation database [contracting, activity, outcomes, resourcing and expenditure]</a:t>
            </a:r>
            <a:endParaRPr lang="en-IE" dirty="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11</a:t>
            </a:fld>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20080"/>
          </a:xfrm>
        </p:spPr>
        <p:txBody>
          <a:bodyPr>
            <a:normAutofit/>
          </a:bodyPr>
          <a:lstStyle/>
          <a:p>
            <a:r>
              <a:rPr lang="en-IE" sz="3200" b="1" dirty="0" smtClean="0"/>
              <a:t>Individualised Funding- Necessary Elements 3.</a:t>
            </a:r>
            <a:endParaRPr lang="en-IE" sz="3200" dirty="0"/>
          </a:p>
        </p:txBody>
      </p:sp>
      <p:sp>
        <p:nvSpPr>
          <p:cNvPr id="3" name="Content Placeholder 2"/>
          <p:cNvSpPr>
            <a:spLocks noGrp="1"/>
          </p:cNvSpPr>
          <p:nvPr>
            <p:ph idx="1"/>
          </p:nvPr>
        </p:nvSpPr>
        <p:spPr>
          <a:xfrm>
            <a:off x="457200" y="1628800"/>
            <a:ext cx="8229600" cy="4695800"/>
          </a:xfrm>
        </p:spPr>
        <p:txBody>
          <a:bodyPr>
            <a:normAutofit/>
          </a:bodyPr>
          <a:lstStyle/>
          <a:p>
            <a:pPr algn="ctr">
              <a:buNone/>
            </a:pPr>
            <a:r>
              <a:rPr lang="en-IE" b="1" dirty="0" smtClean="0"/>
              <a:t>Governance and Safeguards Systems &amp; Protocols</a:t>
            </a:r>
          </a:p>
          <a:p>
            <a:pPr>
              <a:lnSpc>
                <a:spcPct val="150000"/>
              </a:lnSpc>
            </a:pPr>
            <a:r>
              <a:rPr lang="en-IE" dirty="0" smtClean="0"/>
              <a:t>Objective – 3</a:t>
            </a:r>
            <a:r>
              <a:rPr lang="en-IE" baseline="30000" dirty="0" smtClean="0"/>
              <a:t>rd</a:t>
            </a:r>
            <a:r>
              <a:rPr lang="en-IE" dirty="0" smtClean="0"/>
              <a:t> – party oversight</a:t>
            </a:r>
          </a:p>
          <a:p>
            <a:pPr>
              <a:lnSpc>
                <a:spcPct val="150000"/>
              </a:lnSpc>
            </a:pPr>
            <a:r>
              <a:rPr lang="en-IE" dirty="0" smtClean="0"/>
              <a:t>Appeals Mechanism</a:t>
            </a:r>
          </a:p>
          <a:p>
            <a:pPr>
              <a:lnSpc>
                <a:spcPct val="150000"/>
              </a:lnSpc>
            </a:pPr>
            <a:r>
              <a:rPr lang="en-IE" dirty="0" smtClean="0"/>
              <a:t>Is the funding being used for the right purposes?</a:t>
            </a:r>
          </a:p>
          <a:p>
            <a:pPr>
              <a:lnSpc>
                <a:spcPct val="150000"/>
              </a:lnSpc>
            </a:pPr>
            <a:r>
              <a:rPr lang="en-IE" dirty="0" smtClean="0"/>
              <a:t>Inspection system</a:t>
            </a:r>
          </a:p>
          <a:p>
            <a:pPr>
              <a:lnSpc>
                <a:spcPct val="150000"/>
              </a:lnSpc>
            </a:pPr>
            <a:r>
              <a:rPr lang="en-IE" dirty="0" smtClean="0"/>
              <a:t>Quality Assurance &amp; Quality Improvement</a:t>
            </a:r>
          </a:p>
          <a:p>
            <a:pPr>
              <a:lnSpc>
                <a:spcPct val="150000"/>
              </a:lnSpc>
            </a:pPr>
            <a:r>
              <a:rPr lang="en-IE" dirty="0" smtClean="0"/>
              <a:t>Evaluation system</a:t>
            </a:r>
          </a:p>
          <a:p>
            <a:endParaRPr lang="en-IE" dirty="0" smtClean="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12</a:t>
            </a:fld>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720080"/>
          </a:xfrm>
        </p:spPr>
        <p:txBody>
          <a:bodyPr>
            <a:normAutofit fontScale="90000"/>
          </a:bodyPr>
          <a:lstStyle/>
          <a:p>
            <a:pPr algn="ctr"/>
            <a:r>
              <a:rPr lang="en-IE" sz="3200" b="1" dirty="0" smtClean="0"/>
              <a:t>Necessary Elements 4. A service Evaluation Process that is Learning – Focussed </a:t>
            </a:r>
            <a:endParaRPr lang="en-IE" sz="3200" dirty="0"/>
          </a:p>
        </p:txBody>
      </p:sp>
      <p:sp>
        <p:nvSpPr>
          <p:cNvPr id="3" name="Content Placeholder 2"/>
          <p:cNvSpPr>
            <a:spLocks noGrp="1"/>
          </p:cNvSpPr>
          <p:nvPr>
            <p:ph idx="1"/>
          </p:nvPr>
        </p:nvSpPr>
        <p:spPr>
          <a:xfrm>
            <a:off x="457200" y="1556792"/>
            <a:ext cx="8229600" cy="4767808"/>
          </a:xfrm>
        </p:spPr>
        <p:txBody>
          <a:bodyPr>
            <a:normAutofit/>
          </a:bodyPr>
          <a:lstStyle/>
          <a:p>
            <a:pPr algn="ctr">
              <a:lnSpc>
                <a:spcPct val="150000"/>
              </a:lnSpc>
              <a:buNone/>
            </a:pPr>
            <a:r>
              <a:rPr lang="en-IE" b="1" dirty="0" smtClean="0"/>
              <a:t>= 360° Service Evaluation!</a:t>
            </a:r>
          </a:p>
          <a:p>
            <a:pPr>
              <a:lnSpc>
                <a:spcPct val="150000"/>
              </a:lnSpc>
              <a:buNone/>
            </a:pPr>
            <a:endParaRPr lang="en-IE" b="1" dirty="0" smtClean="0"/>
          </a:p>
          <a:p>
            <a:pPr>
              <a:buNone/>
            </a:pPr>
            <a:endParaRPr lang="en-IE" dirty="0" smtClean="0"/>
          </a:p>
        </p:txBody>
      </p:sp>
      <p:sp>
        <p:nvSpPr>
          <p:cNvPr id="4" name="Footer Placeholder 3"/>
          <p:cNvSpPr>
            <a:spLocks noGrp="1"/>
          </p:cNvSpPr>
          <p:nvPr>
            <p:ph type="ftr" sz="quarter" idx="11"/>
          </p:nvPr>
        </p:nvSpPr>
        <p:spPr/>
        <p:txBody>
          <a:bodyPr/>
          <a:lstStyle/>
          <a:p>
            <a:r>
              <a:rPr lang="en-IE" dirty="0"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13</a:t>
            </a:fld>
            <a:endParaRPr lang="en-IE" dirty="0"/>
          </a:p>
        </p:txBody>
      </p:sp>
      <p:graphicFrame>
        <p:nvGraphicFramePr>
          <p:cNvPr id="6" name="Table 5"/>
          <p:cNvGraphicFramePr>
            <a:graphicFrameLocks noGrp="1"/>
          </p:cNvGraphicFramePr>
          <p:nvPr/>
        </p:nvGraphicFramePr>
        <p:xfrm>
          <a:off x="611560" y="2348881"/>
          <a:ext cx="8064896" cy="3252569"/>
        </p:xfrm>
        <a:graphic>
          <a:graphicData uri="http://schemas.openxmlformats.org/drawingml/2006/table">
            <a:tbl>
              <a:tblPr firstRow="1" bandRow="1">
                <a:tableStyleId>{5C22544A-7EE6-4342-B048-85BDC9FD1C3A}</a:tableStyleId>
              </a:tblPr>
              <a:tblGrid>
                <a:gridCol w="4113096"/>
                <a:gridCol w="3951800"/>
              </a:tblGrid>
              <a:tr h="843365">
                <a:tc>
                  <a:txBody>
                    <a:bodyPr/>
                    <a:lstStyle/>
                    <a:p>
                      <a:pPr marL="342900" indent="-342900">
                        <a:buAutoNum type="arabicPeriod"/>
                      </a:pPr>
                      <a:r>
                        <a:rPr lang="en-IE" dirty="0" smtClean="0"/>
                        <a:t>Service User Outcomes</a:t>
                      </a:r>
                    </a:p>
                    <a:p>
                      <a:pPr marL="342900" indent="-342900">
                        <a:buAutoNum type="arabicPeriod"/>
                      </a:pPr>
                      <a:endParaRPr lang="en-IE" dirty="0" smtClean="0"/>
                    </a:p>
                    <a:p>
                      <a:pPr marL="342900" indent="-342900">
                        <a:buNone/>
                      </a:pPr>
                      <a:r>
                        <a:rPr lang="en-IE" i="1" dirty="0" smtClean="0"/>
                        <a:t>What  difference has this made?</a:t>
                      </a:r>
                      <a:endParaRPr lang="en-IE" i="1" dirty="0"/>
                    </a:p>
                  </a:txBody>
                  <a:tcPr/>
                </a:tc>
                <a:tc>
                  <a:txBody>
                    <a:bodyPr/>
                    <a:lstStyle/>
                    <a:p>
                      <a:r>
                        <a:rPr lang="en-IE" dirty="0" smtClean="0"/>
                        <a:t>2. Service “Best Value”</a:t>
                      </a:r>
                    </a:p>
                    <a:p>
                      <a:endParaRPr lang="en-IE" dirty="0" smtClean="0"/>
                    </a:p>
                    <a:p>
                      <a:r>
                        <a:rPr lang="en-IE" i="1" dirty="0" smtClean="0"/>
                        <a:t>How efficiently has this been done?</a:t>
                      </a:r>
                      <a:endParaRPr lang="en-IE" i="1" dirty="0"/>
                    </a:p>
                  </a:txBody>
                  <a:tcPr/>
                </a:tc>
              </a:tr>
              <a:tr h="1676914">
                <a:tc>
                  <a:txBody>
                    <a:bodyPr/>
                    <a:lstStyle/>
                    <a:p>
                      <a:r>
                        <a:rPr lang="en-IE" dirty="0" smtClean="0"/>
                        <a:t>4.</a:t>
                      </a:r>
                      <a:r>
                        <a:rPr lang="en-IE" baseline="0" dirty="0" smtClean="0"/>
                        <a:t> </a:t>
                      </a:r>
                      <a:r>
                        <a:rPr lang="en-IE" dirty="0" smtClean="0"/>
                        <a:t>Quality Improvement Process</a:t>
                      </a:r>
                    </a:p>
                    <a:p>
                      <a:endParaRPr lang="en-IE" dirty="0" smtClean="0"/>
                    </a:p>
                    <a:p>
                      <a:endParaRPr lang="en-IE" dirty="0" smtClean="0"/>
                    </a:p>
                    <a:p>
                      <a:r>
                        <a:rPr lang="en-IE" i="1" dirty="0" smtClean="0"/>
                        <a:t>What are we learning</a:t>
                      </a:r>
                      <a:r>
                        <a:rPr lang="en-IE" i="1" baseline="0" dirty="0" smtClean="0"/>
                        <a:t> about how to do it better?</a:t>
                      </a:r>
                      <a:endParaRPr lang="en-IE" i="1" dirty="0"/>
                    </a:p>
                  </a:txBody>
                  <a:tcPr/>
                </a:tc>
                <a:tc>
                  <a:txBody>
                    <a:bodyPr/>
                    <a:lstStyle/>
                    <a:p>
                      <a:r>
                        <a:rPr lang="en-IE" dirty="0" smtClean="0"/>
                        <a:t>3. Customer</a:t>
                      </a:r>
                      <a:r>
                        <a:rPr lang="en-IE" baseline="0" dirty="0" smtClean="0"/>
                        <a:t> Feedback</a:t>
                      </a:r>
                    </a:p>
                    <a:p>
                      <a:endParaRPr lang="en-IE" baseline="0" dirty="0" smtClean="0"/>
                    </a:p>
                    <a:p>
                      <a:endParaRPr lang="en-IE" baseline="0" dirty="0" smtClean="0"/>
                    </a:p>
                    <a:p>
                      <a:r>
                        <a:rPr lang="en-IE" i="1" baseline="0" dirty="0" smtClean="0"/>
                        <a:t>What is my view as customer?</a:t>
                      </a:r>
                      <a:endParaRPr lang="en-IE" i="1" dirty="0"/>
                    </a:p>
                  </a:txBody>
                  <a:tcPr/>
                </a:tc>
              </a:tr>
              <a:tr h="661255">
                <a:tc gridSpan="2">
                  <a:txBody>
                    <a:bodyPr/>
                    <a:lstStyle/>
                    <a:p>
                      <a:pPr algn="ctr"/>
                      <a:r>
                        <a:rPr lang="en-IE" dirty="0" smtClean="0"/>
                        <a:t>360 Service Evaluation Process                                                            ©TPP </a:t>
                      </a:r>
                      <a:endParaRPr lang="en-IE" dirty="0"/>
                    </a:p>
                  </a:txBody>
                  <a:tcPr/>
                </a:tc>
                <a:tc hMerge="1">
                  <a:txBody>
                    <a:bodyPr/>
                    <a:lstStyle/>
                    <a:p>
                      <a:endParaRPr lang="en-IE"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305800" cy="1440160"/>
          </a:xfrm>
        </p:spPr>
        <p:txBody>
          <a:bodyPr>
            <a:normAutofit/>
          </a:bodyPr>
          <a:lstStyle/>
          <a:p>
            <a:pPr algn="ctr"/>
            <a:r>
              <a:rPr lang="en-IE" sz="3600" b="1" dirty="0" smtClean="0"/>
              <a:t>The HRM  Implications are wide – reaching...</a:t>
            </a:r>
            <a:endParaRPr lang="en-IE" sz="3600" b="1" dirty="0"/>
          </a:p>
        </p:txBody>
      </p:sp>
      <p:sp>
        <p:nvSpPr>
          <p:cNvPr id="11" name="Footer Placeholder 10"/>
          <p:cNvSpPr>
            <a:spLocks noGrp="1"/>
          </p:cNvSpPr>
          <p:nvPr>
            <p:ph type="ftr" sz="quarter" idx="11"/>
          </p:nvPr>
        </p:nvSpPr>
        <p:spPr/>
        <p:txBody>
          <a:bodyPr/>
          <a:lstStyle/>
          <a:p>
            <a:r>
              <a:rPr lang="en-IE" smtClean="0"/>
              <a:t>©TPP 2011</a:t>
            </a:r>
            <a:endParaRPr lang="en-IE" dirty="0"/>
          </a:p>
        </p:txBody>
      </p:sp>
      <p:sp>
        <p:nvSpPr>
          <p:cNvPr id="12" name="Slide Number Placeholder 11"/>
          <p:cNvSpPr>
            <a:spLocks noGrp="1"/>
          </p:cNvSpPr>
          <p:nvPr>
            <p:ph type="sldNum" sz="quarter" idx="12"/>
          </p:nvPr>
        </p:nvSpPr>
        <p:spPr/>
        <p:txBody>
          <a:bodyPr/>
          <a:lstStyle/>
          <a:p>
            <a:fld id="{B3D21C15-94BA-429F-A63A-6CFCC7CB8D4D}" type="slidenum">
              <a:rPr lang="en-IE" smtClean="0"/>
              <a:pPr/>
              <a:t>14</a:t>
            </a:fld>
            <a:endParaRPr lang="en-I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561975" y="595313"/>
            <a:ext cx="8020050" cy="566737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IE" smtClean="0"/>
              <a:t>©TPP 2011</a:t>
            </a:r>
            <a:endParaRPr lang="en-IE" dirty="0"/>
          </a:p>
        </p:txBody>
      </p:sp>
      <p:sp>
        <p:nvSpPr>
          <p:cNvPr id="7" name="Slide Number Placeholder 6"/>
          <p:cNvSpPr>
            <a:spLocks noGrp="1"/>
          </p:cNvSpPr>
          <p:nvPr>
            <p:ph type="sldNum" sz="quarter" idx="12"/>
          </p:nvPr>
        </p:nvSpPr>
        <p:spPr/>
        <p:txBody>
          <a:bodyPr/>
          <a:lstStyle/>
          <a:p>
            <a:fld id="{B3D21C15-94BA-429F-A63A-6CFCC7CB8D4D}" type="slidenum">
              <a:rPr lang="en-IE" smtClean="0"/>
              <a:pPr/>
              <a:t>15</a:t>
            </a:fld>
            <a:endParaRPr lang="en-I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34" name="Picture 86"/>
          <p:cNvPicPr>
            <a:picLocks noChangeAspect="1" noChangeArrowheads="1"/>
          </p:cNvPicPr>
          <p:nvPr/>
        </p:nvPicPr>
        <p:blipFill>
          <a:blip r:embed="rId2" cstate="print"/>
          <a:srcRect/>
          <a:stretch>
            <a:fillRect/>
          </a:stretch>
        </p:blipFill>
        <p:spPr bwMode="auto">
          <a:xfrm>
            <a:off x="755576" y="404664"/>
            <a:ext cx="6914198" cy="9036979"/>
          </a:xfrm>
          <a:prstGeom prst="rect">
            <a:avLst/>
          </a:prstGeom>
          <a:noFill/>
          <a:ln w="9525">
            <a:noFill/>
            <a:miter lim="800000"/>
            <a:headEnd/>
            <a:tailEnd/>
          </a:ln>
        </p:spPr>
      </p:pic>
      <p:sp>
        <p:nvSpPr>
          <p:cNvPr id="65" name="Footer Placeholder 64"/>
          <p:cNvSpPr>
            <a:spLocks noGrp="1"/>
          </p:cNvSpPr>
          <p:nvPr>
            <p:ph type="ftr" sz="quarter" idx="11"/>
          </p:nvPr>
        </p:nvSpPr>
        <p:spPr/>
        <p:txBody>
          <a:bodyPr/>
          <a:lstStyle/>
          <a:p>
            <a:r>
              <a:rPr lang="en-IE" smtClean="0"/>
              <a:t>©TPP 2011</a:t>
            </a:r>
            <a:endParaRPr lang="en-IE" dirty="0"/>
          </a:p>
        </p:txBody>
      </p:sp>
      <p:sp>
        <p:nvSpPr>
          <p:cNvPr id="66" name="Slide Number Placeholder 65"/>
          <p:cNvSpPr>
            <a:spLocks noGrp="1"/>
          </p:cNvSpPr>
          <p:nvPr>
            <p:ph type="sldNum" sz="quarter" idx="12"/>
          </p:nvPr>
        </p:nvSpPr>
        <p:spPr/>
        <p:txBody>
          <a:bodyPr/>
          <a:lstStyle/>
          <a:p>
            <a:fld id="{B3D21C15-94BA-429F-A63A-6CFCC7CB8D4D}" type="slidenum">
              <a:rPr lang="en-IE" smtClean="0"/>
              <a:pPr/>
              <a:t>16</a:t>
            </a:fld>
            <a:endParaRPr lang="en-I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720080"/>
          </a:xfrm>
        </p:spPr>
        <p:txBody>
          <a:bodyPr>
            <a:normAutofit fontScale="90000"/>
          </a:bodyPr>
          <a:lstStyle/>
          <a:p>
            <a:pPr algn="ctr"/>
            <a:r>
              <a:rPr lang="en-IE" sz="3200" b="1" dirty="0" smtClean="0"/>
              <a:t>Modelling the HR Change Elements 1.</a:t>
            </a:r>
            <a:br>
              <a:rPr lang="en-IE" sz="3200" b="1" dirty="0" smtClean="0"/>
            </a:br>
            <a:endParaRPr lang="en-IE" sz="3200" b="1" dirty="0"/>
          </a:p>
        </p:txBody>
      </p:sp>
      <p:sp>
        <p:nvSpPr>
          <p:cNvPr id="5" name="Content Placeholder 4"/>
          <p:cNvSpPr>
            <a:spLocks noGrp="1"/>
          </p:cNvSpPr>
          <p:nvPr>
            <p:ph idx="1"/>
          </p:nvPr>
        </p:nvSpPr>
        <p:spPr>
          <a:xfrm>
            <a:off x="457200" y="1196752"/>
            <a:ext cx="8229600" cy="5127848"/>
          </a:xfrm>
        </p:spPr>
        <p:txBody>
          <a:bodyPr>
            <a:normAutofit/>
          </a:bodyPr>
          <a:lstStyle/>
          <a:p>
            <a:pPr>
              <a:buNone/>
            </a:pPr>
            <a:r>
              <a:rPr lang="en-IE" sz="2800" b="1" dirty="0" smtClean="0">
                <a:latin typeface="+mj-lt"/>
              </a:rPr>
              <a:t>Example 1 </a:t>
            </a:r>
            <a:r>
              <a:rPr lang="en-IE" b="1" dirty="0" smtClean="0">
                <a:latin typeface="+mj-lt"/>
              </a:rPr>
              <a:t>: Staffing configuration</a:t>
            </a:r>
          </a:p>
          <a:p>
            <a:pPr>
              <a:buNone/>
            </a:pPr>
            <a:r>
              <a:rPr lang="en-IE" b="1" dirty="0" smtClean="0"/>
              <a:t>From:</a:t>
            </a:r>
            <a:r>
              <a:rPr lang="en-IE" dirty="0" smtClean="0"/>
              <a:t> primarily direct service provider in specific role mainly in own organisation settings </a:t>
            </a:r>
          </a:p>
          <a:p>
            <a:pPr>
              <a:buNone/>
            </a:pPr>
            <a:r>
              <a:rPr lang="en-IE" b="1" dirty="0" smtClean="0"/>
              <a:t>To:</a:t>
            </a:r>
            <a:r>
              <a:rPr lang="en-IE" dirty="0" smtClean="0"/>
              <a:t>  more flexible support and activity facilitation across a range of community settings</a:t>
            </a:r>
          </a:p>
          <a:p>
            <a:pPr>
              <a:buNone/>
            </a:pPr>
            <a:endParaRPr lang="en-IE" dirty="0" smtClean="0"/>
          </a:p>
          <a:p>
            <a:pPr>
              <a:buNone/>
            </a:pPr>
            <a:r>
              <a:rPr lang="en-IE" b="1" dirty="0" smtClean="0"/>
              <a:t>Requires Change in?</a:t>
            </a:r>
            <a:r>
              <a:rPr lang="en-IE" dirty="0" smtClean="0"/>
              <a:t>: Role profile &amp; </a:t>
            </a:r>
            <a:r>
              <a:rPr lang="en-IE" dirty="0" err="1" smtClean="0"/>
              <a:t>skillmix</a:t>
            </a:r>
            <a:r>
              <a:rPr lang="en-IE" dirty="0" smtClean="0"/>
              <a:t> – person specification – deployment model - recruitment – training &amp; development – performance management </a:t>
            </a:r>
            <a:endParaRPr lang="en-IE" dirty="0"/>
          </a:p>
        </p:txBody>
      </p:sp>
      <p:sp>
        <p:nvSpPr>
          <p:cNvPr id="2" name="Footer Placeholder 1"/>
          <p:cNvSpPr>
            <a:spLocks noGrp="1"/>
          </p:cNvSpPr>
          <p:nvPr>
            <p:ph type="ftr" sz="quarter" idx="11"/>
          </p:nvPr>
        </p:nvSpPr>
        <p:spPr/>
        <p:txBody>
          <a:bodyPr/>
          <a:lstStyle/>
          <a:p>
            <a:r>
              <a:rPr lang="en-IE" smtClean="0"/>
              <a:t>©TPP 2011</a:t>
            </a:r>
            <a:endParaRPr lang="en-IE" dirty="0"/>
          </a:p>
        </p:txBody>
      </p:sp>
      <p:sp>
        <p:nvSpPr>
          <p:cNvPr id="3" name="Slide Number Placeholder 2"/>
          <p:cNvSpPr>
            <a:spLocks noGrp="1"/>
          </p:cNvSpPr>
          <p:nvPr>
            <p:ph type="sldNum" sz="quarter" idx="12"/>
          </p:nvPr>
        </p:nvSpPr>
        <p:spPr/>
        <p:txBody>
          <a:bodyPr/>
          <a:lstStyle/>
          <a:p>
            <a:fld id="{B3D21C15-94BA-429F-A63A-6CFCC7CB8D4D}" type="slidenum">
              <a:rPr lang="en-IE" smtClean="0"/>
              <a:pPr/>
              <a:t>17</a:t>
            </a:fld>
            <a:endParaRPr lang="en-I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720080"/>
          </a:xfrm>
        </p:spPr>
        <p:txBody>
          <a:bodyPr>
            <a:normAutofit fontScale="90000"/>
          </a:bodyPr>
          <a:lstStyle/>
          <a:p>
            <a:pPr algn="ctr"/>
            <a:r>
              <a:rPr lang="en-IE" sz="3200" b="1" dirty="0" smtClean="0"/>
              <a:t>Modelling the HR Change Elements 2.</a:t>
            </a:r>
            <a:br>
              <a:rPr lang="en-IE" sz="3200" b="1" dirty="0" smtClean="0"/>
            </a:br>
            <a:endParaRPr lang="en-IE" sz="3200" b="1" dirty="0"/>
          </a:p>
        </p:txBody>
      </p:sp>
      <p:sp>
        <p:nvSpPr>
          <p:cNvPr id="5" name="Content Placeholder 4"/>
          <p:cNvSpPr>
            <a:spLocks noGrp="1"/>
          </p:cNvSpPr>
          <p:nvPr>
            <p:ph idx="1"/>
          </p:nvPr>
        </p:nvSpPr>
        <p:spPr>
          <a:xfrm>
            <a:off x="457200" y="1196752"/>
            <a:ext cx="8229600" cy="5127848"/>
          </a:xfrm>
        </p:spPr>
        <p:txBody>
          <a:bodyPr>
            <a:normAutofit/>
          </a:bodyPr>
          <a:lstStyle/>
          <a:p>
            <a:pPr>
              <a:buNone/>
            </a:pPr>
            <a:r>
              <a:rPr lang="en-IE" sz="2800" b="1" dirty="0" smtClean="0">
                <a:latin typeface="+mj-lt"/>
              </a:rPr>
              <a:t>Example 2 </a:t>
            </a:r>
            <a:r>
              <a:rPr lang="en-IE" b="1" dirty="0" smtClean="0">
                <a:latin typeface="+mj-lt"/>
              </a:rPr>
              <a:t>: Contracting</a:t>
            </a:r>
          </a:p>
          <a:p>
            <a:pPr>
              <a:buNone/>
            </a:pPr>
            <a:endParaRPr lang="en-IE" b="1" dirty="0" smtClean="0"/>
          </a:p>
          <a:p>
            <a:pPr>
              <a:buNone/>
            </a:pPr>
            <a:r>
              <a:rPr lang="en-IE" b="1" dirty="0" smtClean="0"/>
              <a:t>From: </a:t>
            </a:r>
            <a:r>
              <a:rPr lang="en-IE" dirty="0" smtClean="0"/>
              <a:t>Employment by Service Organisation on a Career Basis</a:t>
            </a:r>
          </a:p>
          <a:p>
            <a:pPr>
              <a:buNone/>
            </a:pPr>
            <a:r>
              <a:rPr lang="en-IE" b="1" dirty="0" smtClean="0"/>
              <a:t>To: </a:t>
            </a:r>
            <a:r>
              <a:rPr lang="en-IE" dirty="0" smtClean="0"/>
              <a:t>Contracting by Consumer on an “as needed” basis</a:t>
            </a:r>
          </a:p>
          <a:p>
            <a:pPr>
              <a:buNone/>
            </a:pPr>
            <a:endParaRPr lang="en-IE" b="1" dirty="0" smtClean="0"/>
          </a:p>
          <a:p>
            <a:pPr>
              <a:buNone/>
            </a:pPr>
            <a:r>
              <a:rPr lang="en-IE" b="1" dirty="0" smtClean="0"/>
              <a:t>Requires Change in?</a:t>
            </a:r>
            <a:r>
              <a:rPr lang="en-IE" dirty="0" smtClean="0"/>
              <a:t> </a:t>
            </a:r>
          </a:p>
          <a:p>
            <a:pPr>
              <a:buNone/>
            </a:pPr>
            <a:r>
              <a:rPr lang="en-IE" dirty="0" smtClean="0"/>
              <a:t>Contract types -  terms and conditions – accountability relationships  - matching worker to customer</a:t>
            </a:r>
            <a:endParaRPr lang="en-IE" dirty="0"/>
          </a:p>
        </p:txBody>
      </p:sp>
      <p:sp>
        <p:nvSpPr>
          <p:cNvPr id="2" name="Footer Placeholder 1"/>
          <p:cNvSpPr>
            <a:spLocks noGrp="1"/>
          </p:cNvSpPr>
          <p:nvPr>
            <p:ph type="ftr" sz="quarter" idx="11"/>
          </p:nvPr>
        </p:nvSpPr>
        <p:spPr/>
        <p:txBody>
          <a:bodyPr/>
          <a:lstStyle/>
          <a:p>
            <a:r>
              <a:rPr lang="en-IE" smtClean="0"/>
              <a:t>©TPP 2011</a:t>
            </a:r>
            <a:endParaRPr lang="en-IE" dirty="0"/>
          </a:p>
        </p:txBody>
      </p:sp>
      <p:sp>
        <p:nvSpPr>
          <p:cNvPr id="3" name="Slide Number Placeholder 2"/>
          <p:cNvSpPr>
            <a:spLocks noGrp="1"/>
          </p:cNvSpPr>
          <p:nvPr>
            <p:ph type="sldNum" sz="quarter" idx="12"/>
          </p:nvPr>
        </p:nvSpPr>
        <p:spPr/>
        <p:txBody>
          <a:bodyPr/>
          <a:lstStyle/>
          <a:p>
            <a:fld id="{B3D21C15-94BA-429F-A63A-6CFCC7CB8D4D}" type="slidenum">
              <a:rPr lang="en-IE" smtClean="0"/>
              <a:pPr/>
              <a:t>18</a:t>
            </a:fld>
            <a:endParaRPr lang="en-I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720080"/>
          </a:xfrm>
        </p:spPr>
        <p:txBody>
          <a:bodyPr>
            <a:normAutofit fontScale="90000"/>
          </a:bodyPr>
          <a:lstStyle/>
          <a:p>
            <a:pPr algn="ctr"/>
            <a:r>
              <a:rPr lang="en-IE" sz="3200" b="1" dirty="0" smtClean="0"/>
              <a:t>Modelling the HR Change Elements 3.</a:t>
            </a:r>
            <a:br>
              <a:rPr lang="en-IE" sz="3200" b="1" dirty="0" smtClean="0"/>
            </a:br>
            <a:endParaRPr lang="en-IE" sz="3200" b="1" dirty="0"/>
          </a:p>
        </p:txBody>
      </p:sp>
      <p:sp>
        <p:nvSpPr>
          <p:cNvPr id="5" name="Content Placeholder 4"/>
          <p:cNvSpPr>
            <a:spLocks noGrp="1"/>
          </p:cNvSpPr>
          <p:nvPr>
            <p:ph idx="1"/>
          </p:nvPr>
        </p:nvSpPr>
        <p:spPr>
          <a:xfrm>
            <a:off x="457200" y="1196752"/>
            <a:ext cx="8229600" cy="5127848"/>
          </a:xfrm>
        </p:spPr>
        <p:txBody>
          <a:bodyPr>
            <a:normAutofit/>
          </a:bodyPr>
          <a:lstStyle/>
          <a:p>
            <a:pPr>
              <a:buNone/>
            </a:pPr>
            <a:r>
              <a:rPr lang="en-IE" sz="2800" b="1" dirty="0" smtClean="0">
                <a:latin typeface="+mj-lt"/>
              </a:rPr>
              <a:t>Example 3 </a:t>
            </a:r>
            <a:r>
              <a:rPr lang="en-IE" b="1" dirty="0" smtClean="0">
                <a:latin typeface="+mj-lt"/>
              </a:rPr>
              <a:t>: “Customer is King”</a:t>
            </a:r>
          </a:p>
          <a:p>
            <a:pPr>
              <a:buNone/>
            </a:pPr>
            <a:endParaRPr lang="en-IE" b="1" dirty="0" smtClean="0"/>
          </a:p>
          <a:p>
            <a:pPr>
              <a:buNone/>
            </a:pPr>
            <a:r>
              <a:rPr lang="en-IE" b="1" dirty="0" smtClean="0"/>
              <a:t>From: </a:t>
            </a:r>
            <a:r>
              <a:rPr lang="en-IE" dirty="0" smtClean="0"/>
              <a:t>HR practices run totally by Service Organisation</a:t>
            </a:r>
          </a:p>
          <a:p>
            <a:pPr>
              <a:buNone/>
            </a:pPr>
            <a:r>
              <a:rPr lang="en-IE" b="1" dirty="0" smtClean="0"/>
              <a:t>To: </a:t>
            </a:r>
            <a:r>
              <a:rPr lang="en-IE" dirty="0" smtClean="0"/>
              <a:t>Active role of customer in decision making</a:t>
            </a:r>
          </a:p>
          <a:p>
            <a:pPr>
              <a:buNone/>
            </a:pPr>
            <a:endParaRPr lang="en-IE" b="1" dirty="0" smtClean="0"/>
          </a:p>
          <a:p>
            <a:pPr>
              <a:buNone/>
            </a:pPr>
            <a:r>
              <a:rPr lang="en-IE" b="1" dirty="0" smtClean="0"/>
              <a:t>Requires Change in?</a:t>
            </a:r>
            <a:r>
              <a:rPr lang="en-IE" dirty="0" smtClean="0"/>
              <a:t> </a:t>
            </a:r>
          </a:p>
          <a:p>
            <a:pPr>
              <a:buNone/>
            </a:pPr>
            <a:r>
              <a:rPr lang="en-IE" dirty="0" smtClean="0"/>
              <a:t>Inclusive recruitment – inclusive selection practices – inclusive induction &amp; training - inclusive performance evaluation</a:t>
            </a:r>
          </a:p>
        </p:txBody>
      </p:sp>
      <p:sp>
        <p:nvSpPr>
          <p:cNvPr id="2" name="Footer Placeholder 1"/>
          <p:cNvSpPr>
            <a:spLocks noGrp="1"/>
          </p:cNvSpPr>
          <p:nvPr>
            <p:ph type="ftr" sz="quarter" idx="11"/>
          </p:nvPr>
        </p:nvSpPr>
        <p:spPr/>
        <p:txBody>
          <a:bodyPr/>
          <a:lstStyle/>
          <a:p>
            <a:r>
              <a:rPr lang="en-IE" smtClean="0"/>
              <a:t>©TPP 2011</a:t>
            </a:r>
            <a:endParaRPr lang="en-IE" dirty="0"/>
          </a:p>
        </p:txBody>
      </p:sp>
      <p:sp>
        <p:nvSpPr>
          <p:cNvPr id="3" name="Slide Number Placeholder 2"/>
          <p:cNvSpPr>
            <a:spLocks noGrp="1"/>
          </p:cNvSpPr>
          <p:nvPr>
            <p:ph type="sldNum" sz="quarter" idx="12"/>
          </p:nvPr>
        </p:nvSpPr>
        <p:spPr/>
        <p:txBody>
          <a:bodyPr/>
          <a:lstStyle/>
          <a:p>
            <a:fld id="{B3D21C15-94BA-429F-A63A-6CFCC7CB8D4D}" type="slidenum">
              <a:rPr lang="en-IE" smtClean="0"/>
              <a:pPr/>
              <a:t>19</a:t>
            </a:fld>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a:r>
              <a:rPr lang="en-IE" sz="3200" dirty="0" smtClean="0"/>
              <a:t> The Agenda </a:t>
            </a:r>
            <a:endParaRPr lang="en-IE" sz="3200" dirty="0"/>
          </a:p>
        </p:txBody>
      </p:sp>
      <p:sp>
        <p:nvSpPr>
          <p:cNvPr id="3" name="Content Placeholder 2"/>
          <p:cNvSpPr>
            <a:spLocks noGrp="1"/>
          </p:cNvSpPr>
          <p:nvPr>
            <p:ph idx="1"/>
          </p:nvPr>
        </p:nvSpPr>
        <p:spPr>
          <a:xfrm>
            <a:off x="457200" y="1628800"/>
            <a:ext cx="8229600" cy="4695800"/>
          </a:xfrm>
        </p:spPr>
        <p:txBody>
          <a:bodyPr/>
          <a:lstStyle/>
          <a:p>
            <a:r>
              <a:rPr lang="en-IE" dirty="0" smtClean="0"/>
              <a:t>Individualised and Community – Engaged: – The Context and Meaning</a:t>
            </a:r>
          </a:p>
          <a:p>
            <a:r>
              <a:rPr lang="en-IE" dirty="0" smtClean="0"/>
              <a:t>The Potential Scale and Scope of Change for Service Providers</a:t>
            </a:r>
          </a:p>
          <a:p>
            <a:r>
              <a:rPr lang="en-IE" dirty="0" smtClean="0"/>
              <a:t>Individualised Resource Allocation – System Requirements</a:t>
            </a:r>
          </a:p>
          <a:p>
            <a:r>
              <a:rPr lang="en-IE" dirty="0" smtClean="0"/>
              <a:t>The HRM Changes Required</a:t>
            </a:r>
          </a:p>
          <a:p>
            <a:r>
              <a:rPr lang="en-IE" dirty="0" smtClean="0"/>
              <a:t>Change Management Challenge  – How Soon Should We Start?</a:t>
            </a:r>
          </a:p>
          <a:p>
            <a:pPr>
              <a:buNone/>
            </a:pPr>
            <a:endParaRPr lang="en-IE" dirty="0" smtClean="0"/>
          </a:p>
          <a:p>
            <a:endParaRPr lang="en-IE" dirty="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2</a:t>
            </a:fld>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971600" y="0"/>
            <a:ext cx="6744176" cy="954386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IE" smtClean="0"/>
              <a:t>©TPP 2011</a:t>
            </a:r>
            <a:endParaRPr lang="en-IE" dirty="0"/>
          </a:p>
        </p:txBody>
      </p:sp>
      <p:sp>
        <p:nvSpPr>
          <p:cNvPr id="4" name="Slide Number Placeholder 3"/>
          <p:cNvSpPr>
            <a:spLocks noGrp="1"/>
          </p:cNvSpPr>
          <p:nvPr>
            <p:ph type="sldNum" sz="quarter" idx="12"/>
          </p:nvPr>
        </p:nvSpPr>
        <p:spPr/>
        <p:txBody>
          <a:bodyPr/>
          <a:lstStyle/>
          <a:p>
            <a:fld id="{B3D21C15-94BA-429F-A63A-6CFCC7CB8D4D}" type="slidenum">
              <a:rPr lang="en-IE" smtClean="0"/>
              <a:pPr/>
              <a:t>20</a:t>
            </a:fld>
            <a:endParaRPr lang="en-I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14300" y="46038"/>
          <a:ext cx="9029700" cy="6811962"/>
        </p:xfrm>
        <a:graphic>
          <a:graphicData uri="http://schemas.openxmlformats.org/presentationml/2006/ole">
            <p:oleObj spid="_x0000_s1026" name="Acrobat Document" r:id="rId3" imgW="7829460" imgH="5695860" progId="AcroExch.Document.7">
              <p:embed/>
            </p:oleObj>
          </a:graphicData>
        </a:graphic>
      </p:graphicFrame>
      <p:sp>
        <p:nvSpPr>
          <p:cNvPr id="3" name="Footer Placeholder 2"/>
          <p:cNvSpPr>
            <a:spLocks noGrp="1"/>
          </p:cNvSpPr>
          <p:nvPr>
            <p:ph type="ftr" sz="quarter" idx="11"/>
          </p:nvPr>
        </p:nvSpPr>
        <p:spPr/>
        <p:txBody>
          <a:bodyPr/>
          <a:lstStyle/>
          <a:p>
            <a:r>
              <a:rPr lang="en-IE" smtClean="0"/>
              <a:t>©TPP 2011</a:t>
            </a:r>
            <a:endParaRPr lang="en-IE" dirty="0"/>
          </a:p>
        </p:txBody>
      </p:sp>
      <p:sp>
        <p:nvSpPr>
          <p:cNvPr id="4" name="Slide Number Placeholder 3"/>
          <p:cNvSpPr>
            <a:spLocks noGrp="1"/>
          </p:cNvSpPr>
          <p:nvPr>
            <p:ph type="sldNum" sz="quarter" idx="12"/>
          </p:nvPr>
        </p:nvSpPr>
        <p:spPr/>
        <p:txBody>
          <a:bodyPr/>
          <a:lstStyle/>
          <a:p>
            <a:fld id="{B3D21C15-94BA-429F-A63A-6CFCC7CB8D4D}" type="slidenum">
              <a:rPr lang="en-IE" smtClean="0"/>
              <a:pPr/>
              <a:t>21</a:t>
            </a:fld>
            <a:endParaRPr lang="en-I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720080"/>
          </a:xfrm>
        </p:spPr>
        <p:txBody>
          <a:bodyPr>
            <a:normAutofit fontScale="90000"/>
          </a:bodyPr>
          <a:lstStyle/>
          <a:p>
            <a:pPr algn="ctr"/>
            <a:r>
              <a:rPr lang="en-IE" sz="3200" b="1" dirty="0" smtClean="0"/>
              <a:t>Modelling the HRM Change Elements 1.</a:t>
            </a:r>
            <a:br>
              <a:rPr lang="en-IE" sz="3200" b="1" dirty="0" smtClean="0"/>
            </a:br>
            <a:endParaRPr lang="en-IE" sz="3200" b="1" dirty="0"/>
          </a:p>
        </p:txBody>
      </p:sp>
      <p:sp>
        <p:nvSpPr>
          <p:cNvPr id="5" name="Content Placeholder 4"/>
          <p:cNvSpPr>
            <a:spLocks noGrp="1"/>
          </p:cNvSpPr>
          <p:nvPr>
            <p:ph idx="1"/>
          </p:nvPr>
        </p:nvSpPr>
        <p:spPr>
          <a:xfrm>
            <a:off x="457200" y="1196752"/>
            <a:ext cx="8229600" cy="5127848"/>
          </a:xfrm>
        </p:spPr>
        <p:txBody>
          <a:bodyPr>
            <a:normAutofit/>
          </a:bodyPr>
          <a:lstStyle/>
          <a:p>
            <a:pPr>
              <a:buNone/>
            </a:pPr>
            <a:r>
              <a:rPr lang="en-IE" sz="2800" b="1" dirty="0" smtClean="0">
                <a:latin typeface="+mj-lt"/>
              </a:rPr>
              <a:t>Example 1 </a:t>
            </a:r>
            <a:r>
              <a:rPr lang="en-IE" b="1" dirty="0" smtClean="0">
                <a:latin typeface="+mj-lt"/>
              </a:rPr>
              <a:t>: Team – based performance model</a:t>
            </a:r>
          </a:p>
          <a:p>
            <a:pPr>
              <a:buNone/>
            </a:pPr>
            <a:endParaRPr lang="en-IE" b="1" dirty="0" smtClean="0"/>
          </a:p>
          <a:p>
            <a:pPr>
              <a:buNone/>
            </a:pPr>
            <a:r>
              <a:rPr lang="en-IE" b="1" dirty="0" smtClean="0"/>
              <a:t>From: </a:t>
            </a:r>
            <a:r>
              <a:rPr lang="en-IE" dirty="0" smtClean="0"/>
              <a:t>Team formally managed by team leader / manager</a:t>
            </a:r>
          </a:p>
          <a:p>
            <a:pPr>
              <a:buNone/>
            </a:pPr>
            <a:r>
              <a:rPr lang="en-IE" b="1" dirty="0" smtClean="0"/>
              <a:t>To: </a:t>
            </a:r>
            <a:r>
              <a:rPr lang="en-IE" dirty="0" smtClean="0"/>
              <a:t>Network of support facilitated &amp; enabled to act as a “team”</a:t>
            </a:r>
          </a:p>
          <a:p>
            <a:pPr>
              <a:buNone/>
            </a:pPr>
            <a:r>
              <a:rPr lang="en-IE" b="1" dirty="0" smtClean="0"/>
              <a:t>Requires Change in?</a:t>
            </a:r>
            <a:r>
              <a:rPr lang="en-IE" dirty="0" smtClean="0"/>
              <a:t> </a:t>
            </a:r>
          </a:p>
          <a:p>
            <a:pPr>
              <a:buNone/>
            </a:pPr>
            <a:r>
              <a:rPr lang="en-IE" dirty="0" smtClean="0"/>
              <a:t>Our approach to teamwork – team development process – communication – distributed power vs formal power </a:t>
            </a:r>
          </a:p>
        </p:txBody>
      </p:sp>
      <p:sp>
        <p:nvSpPr>
          <p:cNvPr id="2" name="Footer Placeholder 1"/>
          <p:cNvSpPr>
            <a:spLocks noGrp="1"/>
          </p:cNvSpPr>
          <p:nvPr>
            <p:ph type="ftr" sz="quarter" idx="11"/>
          </p:nvPr>
        </p:nvSpPr>
        <p:spPr/>
        <p:txBody>
          <a:bodyPr/>
          <a:lstStyle/>
          <a:p>
            <a:r>
              <a:rPr lang="en-IE" smtClean="0"/>
              <a:t>©TPP 2011</a:t>
            </a:r>
            <a:endParaRPr lang="en-IE" dirty="0"/>
          </a:p>
        </p:txBody>
      </p:sp>
      <p:sp>
        <p:nvSpPr>
          <p:cNvPr id="3" name="Slide Number Placeholder 2"/>
          <p:cNvSpPr>
            <a:spLocks noGrp="1"/>
          </p:cNvSpPr>
          <p:nvPr>
            <p:ph type="sldNum" sz="quarter" idx="12"/>
          </p:nvPr>
        </p:nvSpPr>
        <p:spPr/>
        <p:txBody>
          <a:bodyPr/>
          <a:lstStyle/>
          <a:p>
            <a:fld id="{B3D21C15-94BA-429F-A63A-6CFCC7CB8D4D}" type="slidenum">
              <a:rPr lang="en-IE" smtClean="0"/>
              <a:pPr/>
              <a:t>22</a:t>
            </a:fld>
            <a:endParaRPr lang="en-I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a:bodyPr>
          <a:lstStyle/>
          <a:p>
            <a:pPr algn="ctr"/>
            <a:r>
              <a:rPr lang="en-IE" sz="3200" b="1" dirty="0" smtClean="0"/>
              <a:t>The Change  Management Imperative 1</a:t>
            </a:r>
            <a:endParaRPr lang="en-IE" sz="3200" b="1" dirty="0"/>
          </a:p>
        </p:txBody>
      </p:sp>
      <p:sp>
        <p:nvSpPr>
          <p:cNvPr id="3" name="Content Placeholder 2"/>
          <p:cNvSpPr>
            <a:spLocks noGrp="1"/>
          </p:cNvSpPr>
          <p:nvPr>
            <p:ph idx="1"/>
          </p:nvPr>
        </p:nvSpPr>
        <p:spPr>
          <a:xfrm>
            <a:off x="457200" y="1268760"/>
            <a:ext cx="8229600" cy="5055840"/>
          </a:xfrm>
        </p:spPr>
        <p:txBody>
          <a:bodyPr/>
          <a:lstStyle/>
          <a:p>
            <a:pPr algn="ctr">
              <a:buNone/>
            </a:pPr>
            <a:r>
              <a:rPr lang="en-IE" b="1" dirty="0" smtClean="0">
                <a:latin typeface="+mj-lt"/>
              </a:rPr>
              <a:t>3 Cardinal rules of effective organisation development</a:t>
            </a:r>
          </a:p>
          <a:p>
            <a:pPr algn="ctr">
              <a:buNone/>
            </a:pPr>
            <a:endParaRPr lang="en-IE" b="1" dirty="0" smtClean="0">
              <a:latin typeface="+mj-lt"/>
            </a:endParaRPr>
          </a:p>
          <a:p>
            <a:pPr algn="ctr">
              <a:buNone/>
            </a:pPr>
            <a:r>
              <a:rPr lang="en-IE" b="1" dirty="0" smtClean="0">
                <a:latin typeface="+mj-lt"/>
              </a:rPr>
              <a:t>Rule 1: </a:t>
            </a:r>
            <a:r>
              <a:rPr lang="en-IE" sz="2800" b="1" i="1" dirty="0" smtClean="0">
                <a:latin typeface="+mj-lt"/>
              </a:rPr>
              <a:t>Form follows Function</a:t>
            </a:r>
          </a:p>
          <a:p>
            <a:pPr algn="ctr">
              <a:buNone/>
            </a:pPr>
            <a:endParaRPr lang="en-IE" b="1" i="1" dirty="0" smtClean="0">
              <a:latin typeface="+mj-lt"/>
            </a:endParaRPr>
          </a:p>
          <a:p>
            <a:pPr algn="ctr">
              <a:buNone/>
            </a:pPr>
            <a:r>
              <a:rPr lang="en-IE" b="1" dirty="0" smtClean="0">
                <a:latin typeface="+mj-lt"/>
              </a:rPr>
              <a:t>Rule2: </a:t>
            </a:r>
            <a:r>
              <a:rPr lang="en-IE" sz="2800" b="1" i="1" dirty="0" smtClean="0">
                <a:latin typeface="+mj-lt"/>
              </a:rPr>
              <a:t>Execution eats strategy for breakfast</a:t>
            </a:r>
          </a:p>
          <a:p>
            <a:pPr algn="ctr">
              <a:buNone/>
            </a:pPr>
            <a:endParaRPr lang="en-IE" b="1" i="1" dirty="0" smtClean="0">
              <a:latin typeface="+mj-lt"/>
            </a:endParaRPr>
          </a:p>
          <a:p>
            <a:pPr algn="ctr">
              <a:buNone/>
            </a:pPr>
            <a:r>
              <a:rPr lang="en-IE" b="1" dirty="0" smtClean="0">
                <a:latin typeface="+mj-lt"/>
              </a:rPr>
              <a:t>Rule 3: </a:t>
            </a:r>
            <a:r>
              <a:rPr lang="en-IE" sz="2800" b="1" i="1" dirty="0" smtClean="0">
                <a:latin typeface="+mj-lt"/>
              </a:rPr>
              <a:t>Participative change processes generally  lead to more sustainable results</a:t>
            </a:r>
            <a:endParaRPr lang="en-IE" sz="2800" b="1" i="1" dirty="0">
              <a:latin typeface="+mj-lt"/>
            </a:endParaRPr>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23</a:t>
            </a:fld>
            <a:endParaRPr lang="en-I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a:bodyPr>
          <a:lstStyle/>
          <a:p>
            <a:pPr algn="ctr"/>
            <a:r>
              <a:rPr lang="en-IE" sz="3200" b="1" dirty="0" smtClean="0"/>
              <a:t>The Change  Management Imperative 2</a:t>
            </a:r>
            <a:endParaRPr lang="en-IE" sz="3200" b="1" dirty="0"/>
          </a:p>
        </p:txBody>
      </p:sp>
      <p:sp>
        <p:nvSpPr>
          <p:cNvPr id="3" name="Content Placeholder 2"/>
          <p:cNvSpPr>
            <a:spLocks noGrp="1"/>
          </p:cNvSpPr>
          <p:nvPr>
            <p:ph idx="1"/>
          </p:nvPr>
        </p:nvSpPr>
        <p:spPr>
          <a:xfrm>
            <a:off x="457200" y="1268760"/>
            <a:ext cx="8229600" cy="5055840"/>
          </a:xfrm>
        </p:spPr>
        <p:txBody>
          <a:bodyPr/>
          <a:lstStyle/>
          <a:p>
            <a:pPr algn="ctr">
              <a:buNone/>
            </a:pPr>
            <a:r>
              <a:rPr lang="en-IE" sz="2800" b="1" dirty="0" smtClean="0">
                <a:latin typeface="+mj-lt"/>
              </a:rPr>
              <a:t>Organisation Form follows Function</a:t>
            </a:r>
          </a:p>
          <a:p>
            <a:pPr algn="ctr">
              <a:buNone/>
            </a:pPr>
            <a:endParaRPr lang="en-IE" sz="2800" b="1" dirty="0" smtClean="0">
              <a:latin typeface="+mj-lt"/>
            </a:endParaRPr>
          </a:p>
          <a:p>
            <a:pPr>
              <a:buNone/>
            </a:pPr>
            <a:r>
              <a:rPr lang="en-IE" sz="2800" b="1" dirty="0" smtClean="0">
                <a:latin typeface="+mj-lt"/>
              </a:rPr>
              <a:t>                X                          PCP?                         !??</a:t>
            </a:r>
            <a:endParaRPr lang="en-IE" sz="2800" b="1" dirty="0">
              <a:latin typeface="+mj-lt"/>
            </a:endParaRPr>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24</a:t>
            </a:fld>
            <a:endParaRPr lang="en-IE" dirty="0"/>
          </a:p>
        </p:txBody>
      </p:sp>
      <p:sp>
        <p:nvSpPr>
          <p:cNvPr id="6" name="Isosceles Triangle 5"/>
          <p:cNvSpPr/>
          <p:nvPr/>
        </p:nvSpPr>
        <p:spPr>
          <a:xfrm>
            <a:off x="971600" y="3140968"/>
            <a:ext cx="2088232" cy="2304256"/>
          </a:xfrm>
          <a:prstGeom prst="triangle">
            <a:avLst>
              <a:gd name="adj" fmla="val 48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Up Arrow Callout 6"/>
          <p:cNvSpPr/>
          <p:nvPr/>
        </p:nvSpPr>
        <p:spPr>
          <a:xfrm>
            <a:off x="3491880" y="2924944"/>
            <a:ext cx="2304256" cy="244827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Explosion 2 7"/>
          <p:cNvSpPr/>
          <p:nvPr/>
        </p:nvSpPr>
        <p:spPr>
          <a:xfrm>
            <a:off x="6300192" y="3212976"/>
            <a:ext cx="2016224" cy="216024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Change Management 3.</a:t>
            </a:r>
            <a:endParaRPr lang="en-IE" dirty="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25</a:t>
            </a:fld>
            <a:endParaRPr lang="en-IE" dirty="0"/>
          </a:p>
        </p:txBody>
      </p:sp>
      <p:graphicFrame>
        <p:nvGraphicFramePr>
          <p:cNvPr id="31746" name="Object 2"/>
          <p:cNvGraphicFramePr>
            <a:graphicFrameLocks/>
          </p:cNvGraphicFramePr>
          <p:nvPr/>
        </p:nvGraphicFramePr>
        <p:xfrm>
          <a:off x="-252536" y="-1395536"/>
          <a:ext cx="9166225" cy="14082316"/>
        </p:xfrm>
        <a:graphic>
          <a:graphicData uri="http://schemas.openxmlformats.org/presentationml/2006/ole">
            <p:oleObj spid="_x0000_s31746" name="Acrobat Document" r:id="rId3" imgW="5667300" imgH="8019870" progId="AcroExch.Document.7">
              <p:link updateAutomatic="1"/>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pPr algn="ctr"/>
            <a:r>
              <a:rPr lang="en-IE" sz="3200" b="1" dirty="0" smtClean="0"/>
              <a:t>Change Management 4 – How Soon do we need to Get Ready?</a:t>
            </a:r>
            <a:endParaRPr lang="en-IE" sz="3200" b="1" dirty="0"/>
          </a:p>
        </p:txBody>
      </p:sp>
      <p:sp>
        <p:nvSpPr>
          <p:cNvPr id="5" name="Content Placeholder 4"/>
          <p:cNvSpPr>
            <a:spLocks noGrp="1"/>
          </p:cNvSpPr>
          <p:nvPr>
            <p:ph idx="1"/>
          </p:nvPr>
        </p:nvSpPr>
        <p:spPr>
          <a:xfrm>
            <a:off x="457200" y="1628800"/>
            <a:ext cx="8229600" cy="4695800"/>
          </a:xfrm>
        </p:spPr>
        <p:txBody>
          <a:bodyPr/>
          <a:lstStyle/>
          <a:p>
            <a:endParaRPr lang="en-IE" dirty="0" smtClean="0"/>
          </a:p>
          <a:p>
            <a:r>
              <a:rPr lang="en-IE" dirty="0" smtClean="0"/>
              <a:t>?   </a:t>
            </a:r>
            <a:r>
              <a:rPr lang="en-IE" sz="2800" b="1" dirty="0" smtClean="0"/>
              <a:t>NOW!</a:t>
            </a:r>
          </a:p>
          <a:p>
            <a:r>
              <a:rPr lang="en-IE" sz="2800" dirty="0" smtClean="0"/>
              <a:t>Model It </a:t>
            </a:r>
          </a:p>
          <a:p>
            <a:r>
              <a:rPr lang="en-IE" sz="2800" dirty="0" smtClean="0"/>
              <a:t>Learn from Others...Visit</a:t>
            </a:r>
          </a:p>
          <a:p>
            <a:r>
              <a:rPr lang="en-IE" sz="2800" dirty="0" smtClean="0"/>
              <a:t>Pilot it..</a:t>
            </a:r>
          </a:p>
          <a:p>
            <a:r>
              <a:rPr lang="en-IE" sz="2800" dirty="0" smtClean="0"/>
              <a:t>Develop Options</a:t>
            </a:r>
          </a:p>
          <a:p>
            <a:r>
              <a:rPr lang="en-IE" sz="2800" dirty="0" smtClean="0"/>
              <a:t>Involve a different and wider group of people</a:t>
            </a:r>
          </a:p>
          <a:p>
            <a:endParaRPr lang="en-IE" dirty="0"/>
          </a:p>
        </p:txBody>
      </p:sp>
      <p:sp>
        <p:nvSpPr>
          <p:cNvPr id="3" name="Footer Placeholder 2"/>
          <p:cNvSpPr>
            <a:spLocks noGrp="1"/>
          </p:cNvSpPr>
          <p:nvPr>
            <p:ph type="ftr" sz="quarter" idx="11"/>
          </p:nvPr>
        </p:nvSpPr>
        <p:spPr/>
        <p:txBody>
          <a:bodyPr/>
          <a:lstStyle/>
          <a:p>
            <a:r>
              <a:rPr lang="en-IE" smtClean="0"/>
              <a:t>©TPP 2011</a:t>
            </a:r>
            <a:endParaRPr lang="en-IE" dirty="0"/>
          </a:p>
        </p:txBody>
      </p:sp>
      <p:sp>
        <p:nvSpPr>
          <p:cNvPr id="4" name="Slide Number Placeholder 3"/>
          <p:cNvSpPr>
            <a:spLocks noGrp="1"/>
          </p:cNvSpPr>
          <p:nvPr>
            <p:ph type="sldNum" sz="quarter" idx="12"/>
          </p:nvPr>
        </p:nvSpPr>
        <p:spPr/>
        <p:txBody>
          <a:bodyPr/>
          <a:lstStyle/>
          <a:p>
            <a:fld id="{B3D21C15-94BA-429F-A63A-6CFCC7CB8D4D}" type="slidenum">
              <a:rPr lang="en-IE" smtClean="0"/>
              <a:pPr/>
              <a:t>26</a:t>
            </a:fld>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20080"/>
          </a:xfrm>
        </p:spPr>
        <p:txBody>
          <a:bodyPr>
            <a:normAutofit fontScale="90000"/>
          </a:bodyPr>
          <a:lstStyle/>
          <a:p>
            <a:pPr algn="ctr"/>
            <a:r>
              <a:rPr lang="en-IE" sz="3200" b="1" dirty="0" smtClean="0"/>
              <a:t>Individualised and Community –Engaged Means...</a:t>
            </a:r>
            <a:endParaRPr lang="en-IE" sz="3200" dirty="0"/>
          </a:p>
        </p:txBody>
      </p:sp>
      <p:sp>
        <p:nvSpPr>
          <p:cNvPr id="3" name="Content Placeholder 2"/>
          <p:cNvSpPr>
            <a:spLocks noGrp="1"/>
          </p:cNvSpPr>
          <p:nvPr>
            <p:ph idx="1"/>
          </p:nvPr>
        </p:nvSpPr>
        <p:spPr>
          <a:xfrm>
            <a:off x="457200" y="1628800"/>
            <a:ext cx="8229600" cy="4695800"/>
          </a:xfrm>
        </p:spPr>
        <p:txBody>
          <a:bodyPr>
            <a:normAutofit fontScale="77500" lnSpcReduction="20000"/>
          </a:bodyPr>
          <a:lstStyle/>
          <a:p>
            <a:r>
              <a:rPr lang="en-IE" dirty="0" smtClean="0">
                <a:latin typeface="+mj-lt"/>
              </a:rPr>
              <a:t>P2:Ensures the involvement of service users in all decisions that affect them, providing support for informed decision making, and facilitating service users to exercise control over and direct the supports that they receive.</a:t>
            </a:r>
          </a:p>
          <a:p>
            <a:pPr>
              <a:buNone/>
            </a:pPr>
            <a:r>
              <a:rPr lang="en-GB" dirty="0" smtClean="0">
                <a:latin typeface="+mj-lt"/>
              </a:rPr>
              <a:t> </a:t>
            </a:r>
            <a:endParaRPr lang="en-IE" dirty="0" smtClean="0">
              <a:latin typeface="+mj-lt"/>
            </a:endParaRPr>
          </a:p>
          <a:p>
            <a:r>
              <a:rPr lang="en-IE" dirty="0" smtClean="0">
                <a:latin typeface="+mj-lt"/>
              </a:rPr>
              <a:t>P3:Provides services and supports that are effective in meeting the explicit needs, wishes and choices of each individual service user.</a:t>
            </a:r>
          </a:p>
          <a:p>
            <a:endParaRPr lang="en-IE" dirty="0" smtClean="0">
              <a:latin typeface="+mj-lt"/>
            </a:endParaRPr>
          </a:p>
          <a:p>
            <a:r>
              <a:rPr lang="en-IE" dirty="0" smtClean="0">
                <a:latin typeface="+mj-lt"/>
              </a:rPr>
              <a:t>P6:Maximises the participation of service users in the ordinary life of the community, and supports active citizenship and the development of valued social roles.</a:t>
            </a:r>
          </a:p>
          <a:p>
            <a:pPr>
              <a:buNone/>
            </a:pPr>
            <a:r>
              <a:rPr lang="en-GB" dirty="0" smtClean="0">
                <a:latin typeface="+mj-lt"/>
              </a:rPr>
              <a:t>  </a:t>
            </a:r>
            <a:endParaRPr lang="en-IE" dirty="0" smtClean="0">
              <a:latin typeface="+mj-lt"/>
            </a:endParaRPr>
          </a:p>
          <a:p>
            <a:r>
              <a:rPr lang="en-GB" dirty="0" smtClean="0">
                <a:latin typeface="+mj-lt"/>
              </a:rPr>
              <a:t>P7:Supports people in the local communities in which they live; where the community resources and facilities available to them are located; and where relationships and natural supports are most relevant to the quality of their daily lives.</a:t>
            </a:r>
            <a:endParaRPr lang="en-IE" dirty="0" smtClean="0">
              <a:latin typeface="+mj-lt"/>
            </a:endParaRPr>
          </a:p>
          <a:p>
            <a:pPr>
              <a:buNone/>
            </a:pPr>
            <a:r>
              <a:rPr lang="en-IE" dirty="0" smtClean="0"/>
              <a:t> </a:t>
            </a:r>
          </a:p>
          <a:p>
            <a:endParaRPr lang="en-IE" dirty="0" smtClean="0"/>
          </a:p>
          <a:p>
            <a:endParaRPr lang="en-IE" dirty="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3</a:t>
            </a:fld>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76064"/>
          </a:xfrm>
        </p:spPr>
        <p:txBody>
          <a:bodyPr>
            <a:normAutofit/>
          </a:bodyPr>
          <a:lstStyle/>
          <a:p>
            <a:pPr algn="ctr"/>
            <a:r>
              <a:rPr lang="en-IE" sz="3200" b="1" dirty="0" smtClean="0"/>
              <a:t>We Are not Starting from Scratch..</a:t>
            </a:r>
            <a:endParaRPr lang="en-IE" sz="3200" b="1" dirty="0"/>
          </a:p>
        </p:txBody>
      </p:sp>
      <p:sp>
        <p:nvSpPr>
          <p:cNvPr id="3" name="Content Placeholder 2"/>
          <p:cNvSpPr>
            <a:spLocks noGrp="1"/>
          </p:cNvSpPr>
          <p:nvPr>
            <p:ph idx="1"/>
          </p:nvPr>
        </p:nvSpPr>
        <p:spPr>
          <a:xfrm>
            <a:off x="1115616" y="1268760"/>
            <a:ext cx="8229600" cy="4767808"/>
          </a:xfrm>
        </p:spPr>
        <p:txBody>
          <a:bodyPr/>
          <a:lstStyle/>
          <a:p>
            <a:r>
              <a:rPr lang="en-IE" dirty="0" smtClean="0">
                <a:latin typeface="+mj-lt"/>
              </a:rPr>
              <a:t>New Venture - North  Tyneside 1988 [A personal reflection]</a:t>
            </a:r>
          </a:p>
          <a:p>
            <a:r>
              <a:rPr lang="en-IE" dirty="0" smtClean="0">
                <a:latin typeface="+mj-lt"/>
              </a:rPr>
              <a:t>Experience in UK, US, </a:t>
            </a:r>
          </a:p>
          <a:p>
            <a:r>
              <a:rPr lang="en-IE" dirty="0" smtClean="0">
                <a:latin typeface="+mj-lt"/>
              </a:rPr>
              <a:t>Experience here in Ireland</a:t>
            </a:r>
          </a:p>
          <a:p>
            <a:r>
              <a:rPr lang="en-IE" dirty="0" smtClean="0">
                <a:latin typeface="+mj-lt"/>
              </a:rPr>
              <a:t>Reality: Many organisations are not in a Greenfield situation</a:t>
            </a:r>
          </a:p>
          <a:p>
            <a:pPr algn="ctr">
              <a:buNone/>
            </a:pPr>
            <a:r>
              <a:rPr lang="en-IE" dirty="0" smtClean="0">
                <a:latin typeface="+mj-lt"/>
              </a:rPr>
              <a:t>“If that is where you are going, then I wouldn’t start from here”  - Kerryman giving directions to a tourist</a:t>
            </a:r>
          </a:p>
          <a:p>
            <a:pPr algn="ctr">
              <a:buNone/>
            </a:pPr>
            <a:endParaRPr lang="en-IE" dirty="0" smtClean="0">
              <a:latin typeface="+mj-lt"/>
            </a:endParaRPr>
          </a:p>
          <a:p>
            <a:pPr algn="ctr">
              <a:buNone/>
            </a:pPr>
            <a:r>
              <a:rPr lang="en-IE" b="1" i="1" dirty="0" smtClean="0">
                <a:latin typeface="+mj-lt"/>
              </a:rPr>
              <a:t>Organisation Design Maxim: “Form follows function”</a:t>
            </a:r>
            <a:endParaRPr lang="en-IE" b="1" i="1" dirty="0">
              <a:latin typeface="+mj-lt"/>
            </a:endParaRPr>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4</a:t>
            </a:fld>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pPr algn="ct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t>
            </a:r>
            <a:r>
              <a:rPr lang="en-IE" sz="3200" b="1" dirty="0" smtClean="0"/>
              <a:t>Reality: Many organisations are not in a Greenfield situation ..</a:t>
            </a:r>
            <a:endParaRPr lang="en-IE" sz="3200" b="1" dirty="0"/>
          </a:p>
        </p:txBody>
      </p:sp>
      <p:sp>
        <p:nvSpPr>
          <p:cNvPr id="3" name="Content Placeholder 2"/>
          <p:cNvSpPr>
            <a:spLocks noGrp="1"/>
          </p:cNvSpPr>
          <p:nvPr>
            <p:ph idx="1"/>
          </p:nvPr>
        </p:nvSpPr>
        <p:spPr/>
        <p:txBody>
          <a:bodyPr/>
          <a:lstStyle/>
          <a:p>
            <a:pPr algn="ctr">
              <a:buNone/>
            </a:pPr>
            <a:endParaRPr lang="en-IE" dirty="0" smtClean="0"/>
          </a:p>
          <a:p>
            <a:pPr algn="ctr">
              <a:buNone/>
            </a:pPr>
            <a:r>
              <a:rPr lang="en-IE" dirty="0" smtClean="0"/>
              <a:t>“If that is where you want to go, then I wouldn’t start from here”  - Kerryman giving directions to a tourist</a:t>
            </a:r>
          </a:p>
          <a:p>
            <a:pPr algn="ctr">
              <a:buNone/>
            </a:pPr>
            <a:endParaRPr lang="en-IE" dirty="0" smtClean="0"/>
          </a:p>
          <a:p>
            <a:pPr algn="ctr">
              <a:buNone/>
            </a:pPr>
            <a:endParaRPr lang="en-IE" dirty="0" smtClean="0"/>
          </a:p>
          <a:p>
            <a:pPr algn="ctr">
              <a:buNone/>
            </a:pPr>
            <a:r>
              <a:rPr lang="en-IE" b="1" i="1" dirty="0" smtClean="0"/>
              <a:t>Organisation Design Maxim: “Form follows function”</a:t>
            </a:r>
          </a:p>
          <a:p>
            <a:endParaRPr lang="en-IE" dirty="0"/>
          </a:p>
        </p:txBody>
      </p:sp>
      <p:sp>
        <p:nvSpPr>
          <p:cNvPr id="4" name="Footer Placeholder 3"/>
          <p:cNvSpPr>
            <a:spLocks noGrp="1"/>
          </p:cNvSpPr>
          <p:nvPr>
            <p:ph type="ftr" sz="quarter" idx="11"/>
          </p:nvPr>
        </p:nvSpPr>
        <p:spPr/>
        <p:txBody>
          <a:bodyPr/>
          <a:lstStyle/>
          <a:p>
            <a:r>
              <a:rPr lang="en-IE" smtClean="0"/>
              <a:t>©TPP 2011</a:t>
            </a:r>
            <a:endParaRPr lang="en-IE" dirty="0"/>
          </a:p>
        </p:txBody>
      </p:sp>
      <p:sp>
        <p:nvSpPr>
          <p:cNvPr id="5" name="Slide Number Placeholder 4"/>
          <p:cNvSpPr>
            <a:spLocks noGrp="1"/>
          </p:cNvSpPr>
          <p:nvPr>
            <p:ph type="sldNum" sz="quarter" idx="12"/>
          </p:nvPr>
        </p:nvSpPr>
        <p:spPr/>
        <p:txBody>
          <a:bodyPr/>
          <a:lstStyle/>
          <a:p>
            <a:fld id="{B3D21C15-94BA-429F-A63A-6CFCC7CB8D4D}" type="slidenum">
              <a:rPr lang="en-IE" smtClean="0"/>
              <a:pPr/>
              <a:t>5</a:t>
            </a:fld>
            <a:endParaRPr lang="en-I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p:spPr>
        <p:txBody>
          <a:bodyPr>
            <a:normAutofit fontScale="90000"/>
          </a:bodyPr>
          <a:lstStyle/>
          <a:p>
            <a:pPr algn="ctr"/>
            <a:r>
              <a:rPr lang="en-IE" sz="3200" b="1" dirty="0" smtClean="0"/>
              <a:t>Individualised and Community –Engaged –the Context</a:t>
            </a:r>
            <a:endParaRPr lang="en-IE" sz="3200" b="1" dirty="0"/>
          </a:p>
        </p:txBody>
      </p:sp>
      <p:graphicFrame>
        <p:nvGraphicFramePr>
          <p:cNvPr id="4" name="Content Placeholder 3"/>
          <p:cNvGraphicFramePr>
            <a:graphicFrameLocks noGrp="1"/>
          </p:cNvGraphicFramePr>
          <p:nvPr>
            <p:ph idx="1"/>
          </p:nvPr>
        </p:nvGraphicFramePr>
        <p:xfrm>
          <a:off x="457200" y="1557338"/>
          <a:ext cx="8229600" cy="4767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IE" smtClean="0"/>
              <a:t>©TPP 2011</a:t>
            </a:r>
            <a:endParaRPr lang="en-IE" dirty="0"/>
          </a:p>
        </p:txBody>
      </p:sp>
      <p:sp>
        <p:nvSpPr>
          <p:cNvPr id="6" name="Slide Number Placeholder 5"/>
          <p:cNvSpPr>
            <a:spLocks noGrp="1"/>
          </p:cNvSpPr>
          <p:nvPr>
            <p:ph type="sldNum" sz="quarter" idx="12"/>
          </p:nvPr>
        </p:nvSpPr>
        <p:spPr/>
        <p:txBody>
          <a:bodyPr/>
          <a:lstStyle/>
          <a:p>
            <a:fld id="{B3D21C15-94BA-429F-A63A-6CFCC7CB8D4D}" type="slidenum">
              <a:rPr lang="en-IE" smtClean="0"/>
              <a:pPr/>
              <a:t>6</a:t>
            </a:fld>
            <a:endParaRPr lang="en-I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27584" y="1340768"/>
          <a:ext cx="7272808" cy="4968552"/>
        </p:xfrm>
        <a:graphic>
          <a:graphicData uri="http://schemas.openxmlformats.org/drawingml/2006/table">
            <a:tbl>
              <a:tblPr/>
              <a:tblGrid>
                <a:gridCol w="2952328"/>
                <a:gridCol w="4320480"/>
              </a:tblGrid>
              <a:tr h="736571">
                <a:tc>
                  <a:txBody>
                    <a:bodyPr/>
                    <a:lstStyle/>
                    <a:p>
                      <a:pPr>
                        <a:lnSpc>
                          <a:spcPct val="150000"/>
                        </a:lnSpc>
                        <a:spcAft>
                          <a:spcPts val="0"/>
                        </a:spcAft>
                      </a:pPr>
                      <a:r>
                        <a:rPr lang="en-GB" sz="1600" b="1" dirty="0">
                          <a:latin typeface="Calibri"/>
                          <a:ea typeface="Calibri"/>
                          <a:cs typeface="Times New Roman"/>
                        </a:rPr>
                        <a:t>The Five Valued Accomplishments</a:t>
                      </a:r>
                      <a:endParaRPr lang="en-I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600" b="1" dirty="0">
                          <a:latin typeface="Calibri"/>
                          <a:ea typeface="Calibri"/>
                          <a:cs typeface="Times New Roman"/>
                        </a:rPr>
                        <a:t>Support Services Contribute through..</a:t>
                      </a:r>
                      <a:endParaRPr lang="en-I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1981">
                <a:tc>
                  <a:txBody>
                    <a:bodyPr/>
                    <a:lstStyle/>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Making Choices</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Growing in Relationships</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Being accorded Dignity and Respect</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Sharing Ordinary Places</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Making a Contribution </a:t>
                      </a:r>
                      <a:endParaRPr lang="en-I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Promoting individual choice</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Promoting &amp; supporting social and community participation</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Encouraging valued social roles</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Supporting the individual to have a community presence</a:t>
                      </a:r>
                      <a:endParaRPr lang="en-IE" sz="1600" dirty="0">
                        <a:latin typeface="Calibri"/>
                        <a:ea typeface="Calibri"/>
                        <a:cs typeface="Times New Roman"/>
                      </a:endParaRPr>
                    </a:p>
                    <a:p>
                      <a:pPr marL="342900" lvl="0" indent="-342900">
                        <a:lnSpc>
                          <a:spcPct val="150000"/>
                        </a:lnSpc>
                        <a:spcAft>
                          <a:spcPts val="0"/>
                        </a:spcAft>
                        <a:buFont typeface="Wingdings"/>
                        <a:buChar char=""/>
                        <a:tabLst>
                          <a:tab pos="457200" algn="l"/>
                        </a:tabLst>
                      </a:pPr>
                      <a:r>
                        <a:rPr lang="en-GB" sz="1600" dirty="0">
                          <a:latin typeface="Calibri"/>
                          <a:ea typeface="Calibri"/>
                          <a:cs typeface="Times New Roman"/>
                        </a:rPr>
                        <a:t>Supporting the individual to make a meaningful contribution </a:t>
                      </a:r>
                      <a:r>
                        <a:rPr lang="en-US" sz="1600" dirty="0">
                          <a:latin typeface="Calibri"/>
                          <a:ea typeface="Calibri"/>
                          <a:cs typeface="Times New Roman"/>
                        </a:rPr>
                        <a:t>in society</a:t>
                      </a:r>
                      <a:endParaRPr lang="en-I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a:xfrm>
            <a:off x="457200" y="332656"/>
            <a:ext cx="8305800" cy="648072"/>
          </a:xfrm>
        </p:spPr>
        <p:txBody>
          <a:bodyPr>
            <a:normAutofit/>
          </a:bodyPr>
          <a:lstStyle/>
          <a:p>
            <a:pPr algn="ctr"/>
            <a:r>
              <a:rPr lang="en-IE" sz="3200" b="1" dirty="0" smtClean="0"/>
              <a:t>Services Promoting Valued Accomplishments</a:t>
            </a:r>
            <a:endParaRPr lang="en-IE" sz="3200" b="1" dirty="0"/>
          </a:p>
        </p:txBody>
      </p:sp>
      <p:sp>
        <p:nvSpPr>
          <p:cNvPr id="6" name="Footer Placeholder 5"/>
          <p:cNvSpPr>
            <a:spLocks noGrp="1"/>
          </p:cNvSpPr>
          <p:nvPr>
            <p:ph type="ftr" sz="quarter" idx="11"/>
          </p:nvPr>
        </p:nvSpPr>
        <p:spPr/>
        <p:txBody>
          <a:bodyPr/>
          <a:lstStyle/>
          <a:p>
            <a:r>
              <a:rPr lang="en-IE" smtClean="0"/>
              <a:t>©TPP 2011</a:t>
            </a:r>
            <a:endParaRPr lang="en-IE" dirty="0"/>
          </a:p>
        </p:txBody>
      </p:sp>
      <p:sp>
        <p:nvSpPr>
          <p:cNvPr id="7" name="Slide Number Placeholder 6"/>
          <p:cNvSpPr>
            <a:spLocks noGrp="1"/>
          </p:cNvSpPr>
          <p:nvPr>
            <p:ph type="sldNum" sz="quarter" idx="12"/>
          </p:nvPr>
        </p:nvSpPr>
        <p:spPr/>
        <p:txBody>
          <a:bodyPr/>
          <a:lstStyle/>
          <a:p>
            <a:fld id="{B3D21C15-94BA-429F-A63A-6CFCC7CB8D4D}" type="slidenum">
              <a:rPr lang="en-IE" smtClean="0"/>
              <a:pPr/>
              <a:t>7</a:t>
            </a:fld>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rmot\Desktop\FLM 3\FLM REVISION  MOD 1 -MATERIALS\community inclusion flow.jpg"/>
          <p:cNvPicPr>
            <a:picLocks noChangeAspect="1" noChangeArrowheads="1"/>
          </p:cNvPicPr>
          <p:nvPr/>
        </p:nvPicPr>
        <p:blipFill>
          <a:blip r:embed="rId2" cstate="print"/>
          <a:srcRect/>
          <a:stretch>
            <a:fillRect/>
          </a:stretch>
        </p:blipFill>
        <p:spPr bwMode="auto">
          <a:xfrm>
            <a:off x="1043608" y="0"/>
            <a:ext cx="7128792" cy="6858000"/>
          </a:xfrm>
          <a:prstGeom prst="rect">
            <a:avLst/>
          </a:prstGeom>
          <a:noFill/>
        </p:spPr>
      </p:pic>
      <p:sp>
        <p:nvSpPr>
          <p:cNvPr id="3" name="Footer Placeholder 2"/>
          <p:cNvSpPr>
            <a:spLocks noGrp="1"/>
          </p:cNvSpPr>
          <p:nvPr>
            <p:ph type="ftr" sz="quarter" idx="11"/>
          </p:nvPr>
        </p:nvSpPr>
        <p:spPr/>
        <p:txBody>
          <a:bodyPr/>
          <a:lstStyle/>
          <a:p>
            <a:r>
              <a:rPr lang="en-IE" smtClean="0"/>
              <a:t>©TPP 2011</a:t>
            </a:r>
            <a:endParaRPr lang="en-IE" dirty="0"/>
          </a:p>
        </p:txBody>
      </p:sp>
      <p:sp>
        <p:nvSpPr>
          <p:cNvPr id="4" name="Slide Number Placeholder 3"/>
          <p:cNvSpPr>
            <a:spLocks noGrp="1"/>
          </p:cNvSpPr>
          <p:nvPr>
            <p:ph type="sldNum" sz="quarter" idx="12"/>
          </p:nvPr>
        </p:nvSpPr>
        <p:spPr/>
        <p:txBody>
          <a:bodyPr/>
          <a:lstStyle/>
          <a:p>
            <a:fld id="{B3D21C15-94BA-429F-A63A-6CFCC7CB8D4D}" type="slidenum">
              <a:rPr lang="en-IE" smtClean="0"/>
              <a:pPr/>
              <a:t>8</a:t>
            </a:fld>
            <a:endParaRPr lang="en-I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64672"/>
          </a:xfrm>
        </p:spPr>
        <p:txBody>
          <a:bodyPr>
            <a:normAutofit/>
          </a:bodyPr>
          <a:lstStyle/>
          <a:p>
            <a:pPr algn="ctr"/>
            <a:r>
              <a:rPr lang="en-IE" sz="2800" b="1" dirty="0" smtClean="0"/>
              <a:t>The Potential Scale and Scope of Change Required...</a:t>
            </a:r>
            <a:endParaRPr lang="en-IE" sz="2800" b="1" dirty="0"/>
          </a:p>
        </p:txBody>
      </p:sp>
      <p:graphicFrame>
        <p:nvGraphicFramePr>
          <p:cNvPr id="8" name="Table 7"/>
          <p:cNvGraphicFramePr>
            <a:graphicFrameLocks noGrp="1"/>
          </p:cNvGraphicFramePr>
          <p:nvPr/>
        </p:nvGraphicFramePr>
        <p:xfrm>
          <a:off x="683568" y="1772816"/>
          <a:ext cx="7488832" cy="3672408"/>
        </p:xfrm>
        <a:graphic>
          <a:graphicData uri="http://schemas.openxmlformats.org/drawingml/2006/table">
            <a:tbl>
              <a:tblPr/>
              <a:tblGrid>
                <a:gridCol w="3744416"/>
                <a:gridCol w="3744416"/>
              </a:tblGrid>
              <a:tr h="306034">
                <a:tc>
                  <a:txBody>
                    <a:bodyPr/>
                    <a:lstStyle/>
                    <a:p>
                      <a:pPr algn="l">
                        <a:lnSpc>
                          <a:spcPct val="115000"/>
                        </a:lnSpc>
                        <a:spcAft>
                          <a:spcPts val="0"/>
                        </a:spcAft>
                      </a:pPr>
                      <a:r>
                        <a:rPr lang="en-IE" sz="1600" b="1" dirty="0">
                          <a:latin typeface="Calibri"/>
                          <a:ea typeface="Calibri"/>
                          <a:cs typeface="Times New Roman"/>
                        </a:rPr>
                        <a:t>From...</a:t>
                      </a:r>
                      <a:endParaRPr lang="en-I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b="1">
                          <a:latin typeface="Calibri"/>
                          <a:ea typeface="Calibri"/>
                          <a:cs typeface="Times New Roman"/>
                        </a:rPr>
                        <a:t>To...</a:t>
                      </a:r>
                      <a:endParaRPr lang="en-IE"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dirty="0">
                          <a:latin typeface="Calibri"/>
                          <a:ea typeface="Calibri"/>
                          <a:cs typeface="Times New Roman"/>
                        </a:rPr>
                        <a:t>Monopoly Providers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a:latin typeface="Calibri"/>
                          <a:ea typeface="Calibri"/>
                          <a:cs typeface="Times New Roman"/>
                        </a:rPr>
                        <a:t>Competitive Market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dirty="0">
                          <a:latin typeface="Calibri"/>
                          <a:ea typeface="Calibri"/>
                          <a:cs typeface="Times New Roman"/>
                        </a:rPr>
                        <a:t>Fitting individual into the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a:latin typeface="Calibri"/>
                          <a:ea typeface="Calibri"/>
                          <a:cs typeface="Times New Roman"/>
                        </a:rPr>
                        <a:t>Shaping the service around the individual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dirty="0">
                          <a:latin typeface="Calibri"/>
                          <a:ea typeface="Calibri"/>
                          <a:cs typeface="Times New Roman"/>
                        </a:rPr>
                        <a:t>Set Service Menus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dirty="0">
                          <a:latin typeface="Calibri"/>
                          <a:ea typeface="Calibri"/>
                          <a:cs typeface="Times New Roman"/>
                        </a:rPr>
                        <a:t>Flexible and Diverse Supports - Innovation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dirty="0">
                          <a:latin typeface="Calibri"/>
                          <a:ea typeface="Calibri"/>
                          <a:cs typeface="Times New Roman"/>
                        </a:rPr>
                        <a:t>“Profession”– dominated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a:latin typeface="Calibri"/>
                          <a:ea typeface="Calibri"/>
                          <a:cs typeface="Times New Roman"/>
                        </a:rPr>
                        <a:t>Community – enabled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8">
                <a:tc>
                  <a:txBody>
                    <a:bodyPr/>
                    <a:lstStyle/>
                    <a:p>
                      <a:pPr algn="l">
                        <a:lnSpc>
                          <a:spcPct val="115000"/>
                        </a:lnSpc>
                        <a:spcAft>
                          <a:spcPts val="0"/>
                        </a:spcAft>
                      </a:pPr>
                      <a:r>
                        <a:rPr lang="en-IE" sz="1600" dirty="0">
                          <a:latin typeface="Calibri"/>
                          <a:ea typeface="Calibri"/>
                          <a:cs typeface="Times New Roman"/>
                        </a:rPr>
                        <a:t>Direct Service Delivery as Primary Activity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a:latin typeface="Calibri"/>
                          <a:ea typeface="Calibri"/>
                          <a:cs typeface="Times New Roman"/>
                        </a:rPr>
                        <a:t>Facilitation and Coordination of Support 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dirty="0">
                          <a:latin typeface="Calibri"/>
                          <a:ea typeface="Calibri"/>
                          <a:cs typeface="Times New Roman"/>
                        </a:rPr>
                        <a:t>Block Resource Allocation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a:latin typeface="Calibri"/>
                          <a:ea typeface="Calibri"/>
                          <a:cs typeface="Times New Roman"/>
                        </a:rPr>
                        <a:t>Individualised and Itemised Resourcing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dirty="0">
                          <a:latin typeface="Calibri"/>
                          <a:ea typeface="Calibri"/>
                          <a:cs typeface="Times New Roman"/>
                        </a:rPr>
                        <a:t>Rationing and Waiting Lists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dirty="0">
                          <a:latin typeface="Calibri"/>
                          <a:ea typeface="Calibri"/>
                          <a:cs typeface="Times New Roman"/>
                        </a:rPr>
                        <a:t>Equitable Allocation based on Entitlement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a:latin typeface="Calibri"/>
                          <a:ea typeface="Calibri"/>
                          <a:cs typeface="Times New Roman"/>
                        </a:rPr>
                        <a:t>Payment for Inputs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a:latin typeface="Calibri"/>
                          <a:ea typeface="Calibri"/>
                          <a:cs typeface="Times New Roman"/>
                        </a:rPr>
                        <a:t>Payment for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r>
                        <a:rPr lang="en-IE" sz="1600">
                          <a:latin typeface="Calibri"/>
                          <a:ea typeface="Calibri"/>
                          <a:cs typeface="Times New Roman"/>
                        </a:rPr>
                        <a:t>Inward looking Quality Assurance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IE" sz="1600" dirty="0">
                          <a:latin typeface="Calibri"/>
                          <a:ea typeface="Calibri"/>
                          <a:cs typeface="Times New Roman"/>
                        </a:rPr>
                        <a:t>360 - degree Quality Assurance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4">
                <a:tc>
                  <a:txBody>
                    <a:bodyPr/>
                    <a:lstStyle/>
                    <a:p>
                      <a:pPr algn="l">
                        <a:lnSpc>
                          <a:spcPct val="115000"/>
                        </a:lnSpc>
                        <a:spcAft>
                          <a:spcPts val="0"/>
                        </a:spcAft>
                      </a:pPr>
                      <a:endParaRPr lang="en-IE"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I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IE" smtClean="0"/>
              <a:t>©TPP 2011</a:t>
            </a:r>
            <a:endParaRPr lang="en-IE" dirty="0"/>
          </a:p>
        </p:txBody>
      </p:sp>
      <p:sp>
        <p:nvSpPr>
          <p:cNvPr id="6" name="Slide Number Placeholder 5"/>
          <p:cNvSpPr>
            <a:spLocks noGrp="1"/>
          </p:cNvSpPr>
          <p:nvPr>
            <p:ph type="sldNum" sz="quarter" idx="12"/>
          </p:nvPr>
        </p:nvSpPr>
        <p:spPr/>
        <p:txBody>
          <a:bodyPr/>
          <a:lstStyle/>
          <a:p>
            <a:fld id="{B3D21C15-94BA-429F-A63A-6CFCC7CB8D4D}" type="slidenum">
              <a:rPr lang="en-IE" smtClean="0"/>
              <a:pPr/>
              <a:t>9</a:t>
            </a:fld>
            <a:endParaRPr lang="en-I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306</TotalTime>
  <Words>1056</Words>
  <Application>Microsoft Office PowerPoint</Application>
  <PresentationFormat>On-screen Show (4:3)</PresentationFormat>
  <Paragraphs>216</Paragraphs>
  <Slides>26</Slides>
  <Notes>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26</vt:i4>
      </vt:variant>
    </vt:vector>
  </HeadingPairs>
  <TitlesOfParts>
    <vt:vector size="29" baseType="lpstr">
      <vt:lpstr>Flow</vt:lpstr>
      <vt:lpstr>C:\Users\Dermot\Desktop\genio\FED CONFR JUNE\The AECDR approach to Change Management.pdf</vt:lpstr>
      <vt:lpstr>Acrobat Document</vt:lpstr>
      <vt:lpstr>Individualised and Community -  engaged Support Services </vt:lpstr>
      <vt:lpstr> The Agenda </vt:lpstr>
      <vt:lpstr>Individualised and Community –Engaged Means...</vt:lpstr>
      <vt:lpstr>We Are not Starting from Scratch..</vt:lpstr>
      <vt:lpstr>        Reality: Many organisations are not in a Greenfield situation ..</vt:lpstr>
      <vt:lpstr>Individualised and Community –Engaged –the Context</vt:lpstr>
      <vt:lpstr>Services Promoting Valued Accomplishments</vt:lpstr>
      <vt:lpstr>Slide 8</vt:lpstr>
      <vt:lpstr>The Potential Scale and Scope of Change Required...</vt:lpstr>
      <vt:lpstr>Individualised Funding- Necessary Elements 1.</vt:lpstr>
      <vt:lpstr>Individualised Funding- Necessary Elements 2.</vt:lpstr>
      <vt:lpstr>Individualised Funding- Necessary Elements 3.</vt:lpstr>
      <vt:lpstr>Necessary Elements 4. A service Evaluation Process that is Learning – Focussed </vt:lpstr>
      <vt:lpstr>The HRM  Implications are wide – reaching...</vt:lpstr>
      <vt:lpstr>Slide 15</vt:lpstr>
      <vt:lpstr>Slide 16</vt:lpstr>
      <vt:lpstr>Modelling the HR Change Elements 1. </vt:lpstr>
      <vt:lpstr>Modelling the HR Change Elements 2. </vt:lpstr>
      <vt:lpstr>Modelling the HR Change Elements 3. </vt:lpstr>
      <vt:lpstr>Slide 20</vt:lpstr>
      <vt:lpstr>Slide 21</vt:lpstr>
      <vt:lpstr>Modelling the HRM Change Elements 1. </vt:lpstr>
      <vt:lpstr>The Change  Management Imperative 1</vt:lpstr>
      <vt:lpstr>The Change  Management Imperative 2</vt:lpstr>
      <vt:lpstr>Change Management 3.</vt:lpstr>
      <vt:lpstr>Change Management 4 – How Soon do we need to Get Ready?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Individualised and Community -  engaged Support Services</dc:title>
  <dc:creator>Dermot</dc:creator>
  <cp:lastModifiedBy>Dermot</cp:lastModifiedBy>
  <cp:revision>34</cp:revision>
  <dcterms:created xsi:type="dcterms:W3CDTF">2011-06-21T04:19:17Z</dcterms:created>
  <dcterms:modified xsi:type="dcterms:W3CDTF">2011-06-22T09:21:13Z</dcterms:modified>
</cp:coreProperties>
</file>